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795" r:id="rId1"/>
  </p:sldMasterIdLst>
  <p:notesMasterIdLst>
    <p:notesMasterId r:id="rId24"/>
  </p:notesMasterIdLst>
  <p:handoutMasterIdLst>
    <p:handoutMasterId r:id="rId25"/>
  </p:handoutMasterIdLst>
  <p:sldIdLst>
    <p:sldId id="256" r:id="rId2"/>
    <p:sldId id="331" r:id="rId3"/>
    <p:sldId id="368" r:id="rId4"/>
    <p:sldId id="386" r:id="rId5"/>
    <p:sldId id="365" r:id="rId6"/>
    <p:sldId id="366" r:id="rId7"/>
    <p:sldId id="367" r:id="rId8"/>
    <p:sldId id="381" r:id="rId9"/>
    <p:sldId id="344" r:id="rId10"/>
    <p:sldId id="382" r:id="rId11"/>
    <p:sldId id="370" r:id="rId12"/>
    <p:sldId id="384" r:id="rId13"/>
    <p:sldId id="369" r:id="rId14"/>
    <p:sldId id="378" r:id="rId15"/>
    <p:sldId id="385" r:id="rId16"/>
    <p:sldId id="379" r:id="rId17"/>
    <p:sldId id="389" r:id="rId18"/>
    <p:sldId id="375" r:id="rId19"/>
    <p:sldId id="391" r:id="rId20"/>
    <p:sldId id="393" r:id="rId21"/>
    <p:sldId id="390" r:id="rId22"/>
    <p:sldId id="380" r:id="rId23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200"/>
    <a:srgbClr val="4058D1"/>
    <a:srgbClr val="F8C244"/>
    <a:srgbClr val="49AFEB"/>
    <a:srgbClr val="00FFFF"/>
    <a:srgbClr val="8DB9CA"/>
    <a:srgbClr val="F6BE00"/>
    <a:srgbClr val="D6D2C4"/>
    <a:srgbClr val="B2E2ED"/>
    <a:srgbClr val="00FD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608"/>
    <p:restoredTop sz="94651"/>
  </p:normalViewPr>
  <p:slideViewPr>
    <p:cSldViewPr snapToGrid="0" snapToObjects="1">
      <p:cViewPr>
        <p:scale>
          <a:sx n="150" d="100"/>
          <a:sy n="150" d="100"/>
        </p:scale>
        <p:origin x="88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72" d="100"/>
          <a:sy n="72" d="100"/>
        </p:scale>
        <p:origin x="3592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59ACD3C-3D87-1A4A-8426-423076B7C78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8C57C8-0A90-3B46-8212-877BCC2046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8E715B-C4C6-FA44-89E6-29CE8E5147AD}" type="datetimeFigureOut">
              <a:rPr lang="en-US" smtClean="0"/>
              <a:t>7/22/19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013B6B-404B-0744-8FD3-AEAE0B5717F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8D7878-BDFE-B646-9529-AD64CA29AB2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93C894-3C7C-CA41-ACC6-AF6D0EB5C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69561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BEE1CD-6EDF-5C43-ACE9-942F6C137C3E}" type="datetimeFigureOut">
              <a:rPr lang="en-US" smtClean="0"/>
              <a:t>7/22/19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455201-7865-8744-8A9B-9F5FC03C5C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1070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55201-7865-8744-8A9B-9F5FC03C5C4C}" type="slidenum">
              <a:rPr lang="en-US" smtClean="0"/>
              <a:t>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4449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55201-7865-8744-8A9B-9F5FC03C5C4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9272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55201-7865-8744-8A9B-9F5FC03C5C4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3946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55201-7865-8744-8A9B-9F5FC03C5C4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5617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55201-7865-8744-8A9B-9F5FC03C5C4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9616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55201-7865-8744-8A9B-9F5FC03C5C4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9456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55201-7865-8744-8A9B-9F5FC03C5C4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3996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55201-7865-8744-8A9B-9F5FC03C5C4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5145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55201-7865-8744-8A9B-9F5FC03C5C4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338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55201-7865-8744-8A9B-9F5FC03C5C4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1721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55201-7865-8744-8A9B-9F5FC03C5C4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4543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55201-7865-8744-8A9B-9F5FC03C5C4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0179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55201-7865-8744-8A9B-9F5FC03C5C4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5258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ba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524463"/>
            <a:ext cx="7886700" cy="994172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606039"/>
            <a:ext cx="7886700" cy="202668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9" name="Group 8"/>
          <p:cNvGrpSpPr/>
          <p:nvPr userDrawn="1"/>
        </p:nvGrpSpPr>
        <p:grpSpPr>
          <a:xfrm>
            <a:off x="0" y="0"/>
            <a:ext cx="9144000" cy="1235075"/>
            <a:chOff x="0" y="-66259"/>
            <a:chExt cx="9144000" cy="1235075"/>
          </a:xfrm>
        </p:grpSpPr>
        <p:sp>
          <p:nvSpPr>
            <p:cNvPr id="10" name="Freeform 24"/>
            <p:cNvSpPr>
              <a:spLocks/>
            </p:cNvSpPr>
            <p:nvPr/>
          </p:nvSpPr>
          <p:spPr bwMode="auto">
            <a:xfrm>
              <a:off x="0" y="-66259"/>
              <a:ext cx="9144000" cy="1235075"/>
            </a:xfrm>
            <a:custGeom>
              <a:avLst/>
              <a:gdLst>
                <a:gd name="T0" fmla="*/ 0 w 1123"/>
                <a:gd name="T1" fmla="*/ 0 h 151"/>
                <a:gd name="T2" fmla="*/ 0 w 1123"/>
                <a:gd name="T3" fmla="*/ 151 h 151"/>
                <a:gd name="T4" fmla="*/ 844 w 1123"/>
                <a:gd name="T5" fmla="*/ 151 h 151"/>
                <a:gd name="T6" fmla="*/ 841 w 1123"/>
                <a:gd name="T7" fmla="*/ 148 h 151"/>
                <a:gd name="T8" fmla="*/ 832 w 1123"/>
                <a:gd name="T9" fmla="*/ 122 h 151"/>
                <a:gd name="T10" fmla="*/ 832 w 1123"/>
                <a:gd name="T11" fmla="*/ 72 h 151"/>
                <a:gd name="T12" fmla="*/ 859 w 1123"/>
                <a:gd name="T13" fmla="*/ 72 h 151"/>
                <a:gd name="T14" fmla="*/ 859 w 1123"/>
                <a:gd name="T15" fmla="*/ 124 h 151"/>
                <a:gd name="T16" fmla="*/ 863 w 1123"/>
                <a:gd name="T17" fmla="*/ 135 h 151"/>
                <a:gd name="T18" fmla="*/ 871 w 1123"/>
                <a:gd name="T19" fmla="*/ 138 h 151"/>
                <a:gd name="T20" fmla="*/ 880 w 1123"/>
                <a:gd name="T21" fmla="*/ 135 h 151"/>
                <a:gd name="T22" fmla="*/ 883 w 1123"/>
                <a:gd name="T23" fmla="*/ 124 h 151"/>
                <a:gd name="T24" fmla="*/ 883 w 1123"/>
                <a:gd name="T25" fmla="*/ 72 h 151"/>
                <a:gd name="T26" fmla="*/ 910 w 1123"/>
                <a:gd name="T27" fmla="*/ 72 h 151"/>
                <a:gd name="T28" fmla="*/ 910 w 1123"/>
                <a:gd name="T29" fmla="*/ 117 h 151"/>
                <a:gd name="T30" fmla="*/ 900 w 1123"/>
                <a:gd name="T31" fmla="*/ 148 h 151"/>
                <a:gd name="T32" fmla="*/ 897 w 1123"/>
                <a:gd name="T33" fmla="*/ 151 h 151"/>
                <a:gd name="T34" fmla="*/ 937 w 1123"/>
                <a:gd name="T35" fmla="*/ 151 h 151"/>
                <a:gd name="T36" fmla="*/ 920 w 1123"/>
                <a:gd name="T37" fmla="*/ 114 h 151"/>
                <a:gd name="T38" fmla="*/ 964 w 1123"/>
                <a:gd name="T39" fmla="*/ 69 h 151"/>
                <a:gd name="T40" fmla="*/ 998 w 1123"/>
                <a:gd name="T41" fmla="*/ 82 h 151"/>
                <a:gd name="T42" fmla="*/ 1005 w 1123"/>
                <a:gd name="T43" fmla="*/ 92 h 151"/>
                <a:gd name="T44" fmla="*/ 982 w 1123"/>
                <a:gd name="T45" fmla="*/ 103 h 151"/>
                <a:gd name="T46" fmla="*/ 965 w 1123"/>
                <a:gd name="T47" fmla="*/ 89 h 151"/>
                <a:gd name="T48" fmla="*/ 953 w 1123"/>
                <a:gd name="T49" fmla="*/ 94 h 151"/>
                <a:gd name="T50" fmla="*/ 947 w 1123"/>
                <a:gd name="T51" fmla="*/ 113 h 151"/>
                <a:gd name="T52" fmla="*/ 965 w 1123"/>
                <a:gd name="T53" fmla="*/ 137 h 151"/>
                <a:gd name="T54" fmla="*/ 982 w 1123"/>
                <a:gd name="T55" fmla="*/ 123 h 151"/>
                <a:gd name="T56" fmla="*/ 1005 w 1123"/>
                <a:gd name="T57" fmla="*/ 134 h 151"/>
                <a:gd name="T58" fmla="*/ 997 w 1123"/>
                <a:gd name="T59" fmla="*/ 146 h 151"/>
                <a:gd name="T60" fmla="*/ 991 w 1123"/>
                <a:gd name="T61" fmla="*/ 151 h 151"/>
                <a:gd name="T62" fmla="*/ 1016 w 1123"/>
                <a:gd name="T63" fmla="*/ 151 h 151"/>
                <a:gd name="T64" fmla="*/ 1016 w 1123"/>
                <a:gd name="T65" fmla="*/ 72 h 151"/>
                <a:gd name="T66" fmla="*/ 1042 w 1123"/>
                <a:gd name="T67" fmla="*/ 72 h 151"/>
                <a:gd name="T68" fmla="*/ 1042 w 1123"/>
                <a:gd name="T69" fmla="*/ 134 h 151"/>
                <a:gd name="T70" fmla="*/ 1077 w 1123"/>
                <a:gd name="T71" fmla="*/ 134 h 151"/>
                <a:gd name="T72" fmla="*/ 1077 w 1123"/>
                <a:gd name="T73" fmla="*/ 151 h 151"/>
                <a:gd name="T74" fmla="*/ 1123 w 1123"/>
                <a:gd name="T75" fmla="*/ 151 h 151"/>
                <a:gd name="T76" fmla="*/ 1123 w 1123"/>
                <a:gd name="T77" fmla="*/ 0 h 151"/>
                <a:gd name="T78" fmla="*/ 0 w 1123"/>
                <a:gd name="T79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123" h="151">
                  <a:moveTo>
                    <a:pt x="0" y="0"/>
                  </a:moveTo>
                  <a:cubicBezTo>
                    <a:pt x="0" y="151"/>
                    <a:pt x="0" y="151"/>
                    <a:pt x="0" y="151"/>
                  </a:cubicBezTo>
                  <a:cubicBezTo>
                    <a:pt x="844" y="151"/>
                    <a:pt x="844" y="151"/>
                    <a:pt x="844" y="151"/>
                  </a:cubicBezTo>
                  <a:cubicBezTo>
                    <a:pt x="843" y="150"/>
                    <a:pt x="842" y="149"/>
                    <a:pt x="841" y="148"/>
                  </a:cubicBezTo>
                  <a:cubicBezTo>
                    <a:pt x="833" y="140"/>
                    <a:pt x="833" y="131"/>
                    <a:pt x="832" y="122"/>
                  </a:cubicBezTo>
                  <a:cubicBezTo>
                    <a:pt x="832" y="72"/>
                    <a:pt x="832" y="72"/>
                    <a:pt x="832" y="72"/>
                  </a:cubicBezTo>
                  <a:cubicBezTo>
                    <a:pt x="859" y="72"/>
                    <a:pt x="859" y="72"/>
                    <a:pt x="859" y="72"/>
                  </a:cubicBezTo>
                  <a:cubicBezTo>
                    <a:pt x="859" y="124"/>
                    <a:pt x="859" y="124"/>
                    <a:pt x="859" y="124"/>
                  </a:cubicBezTo>
                  <a:cubicBezTo>
                    <a:pt x="859" y="128"/>
                    <a:pt x="860" y="132"/>
                    <a:pt x="863" y="135"/>
                  </a:cubicBezTo>
                  <a:cubicBezTo>
                    <a:pt x="865" y="137"/>
                    <a:pt x="868" y="138"/>
                    <a:pt x="871" y="138"/>
                  </a:cubicBezTo>
                  <a:cubicBezTo>
                    <a:pt x="875" y="138"/>
                    <a:pt x="878" y="136"/>
                    <a:pt x="880" y="135"/>
                  </a:cubicBezTo>
                  <a:cubicBezTo>
                    <a:pt x="883" y="132"/>
                    <a:pt x="883" y="128"/>
                    <a:pt x="883" y="124"/>
                  </a:cubicBezTo>
                  <a:cubicBezTo>
                    <a:pt x="883" y="72"/>
                    <a:pt x="883" y="72"/>
                    <a:pt x="883" y="72"/>
                  </a:cubicBezTo>
                  <a:cubicBezTo>
                    <a:pt x="910" y="72"/>
                    <a:pt x="910" y="72"/>
                    <a:pt x="910" y="72"/>
                  </a:cubicBezTo>
                  <a:cubicBezTo>
                    <a:pt x="910" y="117"/>
                    <a:pt x="910" y="117"/>
                    <a:pt x="910" y="117"/>
                  </a:cubicBezTo>
                  <a:cubicBezTo>
                    <a:pt x="910" y="126"/>
                    <a:pt x="910" y="139"/>
                    <a:pt x="900" y="148"/>
                  </a:cubicBezTo>
                  <a:cubicBezTo>
                    <a:pt x="899" y="149"/>
                    <a:pt x="898" y="150"/>
                    <a:pt x="897" y="151"/>
                  </a:cubicBezTo>
                  <a:cubicBezTo>
                    <a:pt x="937" y="151"/>
                    <a:pt x="937" y="151"/>
                    <a:pt x="937" y="151"/>
                  </a:cubicBezTo>
                  <a:cubicBezTo>
                    <a:pt x="925" y="142"/>
                    <a:pt x="920" y="128"/>
                    <a:pt x="920" y="114"/>
                  </a:cubicBezTo>
                  <a:cubicBezTo>
                    <a:pt x="920" y="92"/>
                    <a:pt x="935" y="69"/>
                    <a:pt x="964" y="69"/>
                  </a:cubicBezTo>
                  <a:cubicBezTo>
                    <a:pt x="976" y="69"/>
                    <a:pt x="989" y="73"/>
                    <a:pt x="998" y="82"/>
                  </a:cubicBezTo>
                  <a:cubicBezTo>
                    <a:pt x="1001" y="86"/>
                    <a:pt x="1003" y="89"/>
                    <a:pt x="1005" y="92"/>
                  </a:cubicBezTo>
                  <a:cubicBezTo>
                    <a:pt x="982" y="103"/>
                    <a:pt x="982" y="103"/>
                    <a:pt x="982" y="103"/>
                  </a:cubicBezTo>
                  <a:cubicBezTo>
                    <a:pt x="980" y="98"/>
                    <a:pt x="976" y="89"/>
                    <a:pt x="965" y="89"/>
                  </a:cubicBezTo>
                  <a:cubicBezTo>
                    <a:pt x="959" y="89"/>
                    <a:pt x="955" y="92"/>
                    <a:pt x="953" y="94"/>
                  </a:cubicBezTo>
                  <a:cubicBezTo>
                    <a:pt x="947" y="100"/>
                    <a:pt x="947" y="109"/>
                    <a:pt x="947" y="113"/>
                  </a:cubicBezTo>
                  <a:cubicBezTo>
                    <a:pt x="947" y="125"/>
                    <a:pt x="952" y="137"/>
                    <a:pt x="965" y="137"/>
                  </a:cubicBezTo>
                  <a:cubicBezTo>
                    <a:pt x="977" y="137"/>
                    <a:pt x="981" y="126"/>
                    <a:pt x="982" y="123"/>
                  </a:cubicBezTo>
                  <a:cubicBezTo>
                    <a:pt x="1005" y="134"/>
                    <a:pt x="1005" y="134"/>
                    <a:pt x="1005" y="134"/>
                  </a:cubicBezTo>
                  <a:cubicBezTo>
                    <a:pt x="1003" y="138"/>
                    <a:pt x="1001" y="142"/>
                    <a:pt x="997" y="146"/>
                  </a:cubicBezTo>
                  <a:cubicBezTo>
                    <a:pt x="995" y="148"/>
                    <a:pt x="993" y="150"/>
                    <a:pt x="991" y="151"/>
                  </a:cubicBezTo>
                  <a:cubicBezTo>
                    <a:pt x="1016" y="151"/>
                    <a:pt x="1016" y="151"/>
                    <a:pt x="1016" y="151"/>
                  </a:cubicBezTo>
                  <a:cubicBezTo>
                    <a:pt x="1016" y="72"/>
                    <a:pt x="1016" y="72"/>
                    <a:pt x="1016" y="72"/>
                  </a:cubicBezTo>
                  <a:cubicBezTo>
                    <a:pt x="1042" y="72"/>
                    <a:pt x="1042" y="72"/>
                    <a:pt x="1042" y="72"/>
                  </a:cubicBezTo>
                  <a:cubicBezTo>
                    <a:pt x="1042" y="134"/>
                    <a:pt x="1042" y="134"/>
                    <a:pt x="1042" y="134"/>
                  </a:cubicBezTo>
                  <a:cubicBezTo>
                    <a:pt x="1077" y="134"/>
                    <a:pt x="1077" y="134"/>
                    <a:pt x="1077" y="134"/>
                  </a:cubicBezTo>
                  <a:cubicBezTo>
                    <a:pt x="1077" y="151"/>
                    <a:pt x="1077" y="151"/>
                    <a:pt x="1077" y="151"/>
                  </a:cubicBezTo>
                  <a:cubicBezTo>
                    <a:pt x="1123" y="151"/>
                    <a:pt x="1123" y="151"/>
                    <a:pt x="1123" y="151"/>
                  </a:cubicBezTo>
                  <a:cubicBezTo>
                    <a:pt x="1123" y="0"/>
                    <a:pt x="1123" y="0"/>
                    <a:pt x="112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420182" y="514785"/>
              <a:ext cx="257986" cy="303133"/>
            </a:xfrm>
            <a:prstGeom prst="rect">
              <a:avLst/>
            </a:prstGeom>
          </p:spPr>
        </p:pic>
      </p:grp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287999" y="288000"/>
            <a:ext cx="5488958" cy="29304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80000"/>
              </a:lnSpc>
              <a:buNone/>
              <a:defRPr sz="1100" baseline="0">
                <a:solidFill>
                  <a:schemeClr val="bg1"/>
                </a:solidFill>
              </a:defRPr>
            </a:lvl1pPr>
            <a:lvl2pPr marL="0" indent="0">
              <a:lnSpc>
                <a:spcPct val="80000"/>
              </a:lnSpc>
              <a:buNone/>
              <a:defRPr sz="1100">
                <a:solidFill>
                  <a:schemeClr val="bg1"/>
                </a:solidFill>
              </a:defRPr>
            </a:lvl2pPr>
            <a:lvl3pPr marL="0" indent="0">
              <a:buNone/>
              <a:defRPr sz="1100">
                <a:solidFill>
                  <a:schemeClr val="tx1"/>
                </a:solidFill>
              </a:defRPr>
            </a:lvl3pPr>
            <a:lvl4pPr marL="0" indent="0">
              <a:buNone/>
              <a:defRPr sz="1100">
                <a:solidFill>
                  <a:schemeClr val="tx1"/>
                </a:solidFill>
              </a:defRPr>
            </a:lvl4pPr>
            <a:lvl5pPr marL="0" indent="0">
              <a:buNone/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FACULTY, SCHOOL, DEPARTMENT OR INSTITUTE NAME HERE</a:t>
            </a:r>
          </a:p>
          <a:p>
            <a:pPr lvl="1"/>
            <a:r>
              <a:rPr lang="en-US" dirty="0"/>
              <a:t>SECOND TIER INFORMATION HERE IF NEEDED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in ba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0" y="-1588"/>
            <a:ext cx="9144000" cy="741363"/>
            <a:chOff x="0" y="-1588"/>
            <a:chExt cx="9144000" cy="741363"/>
          </a:xfrm>
          <a:solidFill>
            <a:srgbClr val="D6D2C4"/>
          </a:solidFill>
        </p:grpSpPr>
        <p:sp>
          <p:nvSpPr>
            <p:cNvPr id="8" name="Freeform 5"/>
            <p:cNvSpPr>
              <a:spLocks/>
            </p:cNvSpPr>
            <p:nvPr/>
          </p:nvSpPr>
          <p:spPr bwMode="auto">
            <a:xfrm>
              <a:off x="0" y="-1588"/>
              <a:ext cx="9144000" cy="741363"/>
            </a:xfrm>
            <a:custGeom>
              <a:avLst/>
              <a:gdLst>
                <a:gd name="T0" fmla="*/ 0 w 1123"/>
                <a:gd name="T1" fmla="*/ 0 h 90"/>
                <a:gd name="T2" fmla="*/ 0 w 1123"/>
                <a:gd name="T3" fmla="*/ 90 h 90"/>
                <a:gd name="T4" fmla="*/ 957 w 1123"/>
                <a:gd name="T5" fmla="*/ 90 h 90"/>
                <a:gd name="T6" fmla="*/ 955 w 1123"/>
                <a:gd name="T7" fmla="*/ 89 h 90"/>
                <a:gd name="T8" fmla="*/ 949 w 1123"/>
                <a:gd name="T9" fmla="*/ 73 h 90"/>
                <a:gd name="T10" fmla="*/ 949 w 1123"/>
                <a:gd name="T11" fmla="*/ 43 h 90"/>
                <a:gd name="T12" fmla="*/ 966 w 1123"/>
                <a:gd name="T13" fmla="*/ 43 h 90"/>
                <a:gd name="T14" fmla="*/ 966 w 1123"/>
                <a:gd name="T15" fmla="*/ 74 h 90"/>
                <a:gd name="T16" fmla="*/ 967 w 1123"/>
                <a:gd name="T17" fmla="*/ 80 h 90"/>
                <a:gd name="T18" fmla="*/ 973 w 1123"/>
                <a:gd name="T19" fmla="*/ 82 h 90"/>
                <a:gd name="T20" fmla="*/ 978 w 1123"/>
                <a:gd name="T21" fmla="*/ 80 h 90"/>
                <a:gd name="T22" fmla="*/ 980 w 1123"/>
                <a:gd name="T23" fmla="*/ 74 h 90"/>
                <a:gd name="T24" fmla="*/ 980 w 1123"/>
                <a:gd name="T25" fmla="*/ 43 h 90"/>
                <a:gd name="T26" fmla="*/ 996 w 1123"/>
                <a:gd name="T27" fmla="*/ 43 h 90"/>
                <a:gd name="T28" fmla="*/ 996 w 1123"/>
                <a:gd name="T29" fmla="*/ 70 h 90"/>
                <a:gd name="T30" fmla="*/ 990 w 1123"/>
                <a:gd name="T31" fmla="*/ 89 h 90"/>
                <a:gd name="T32" fmla="*/ 988 w 1123"/>
                <a:gd name="T33" fmla="*/ 90 h 90"/>
                <a:gd name="T34" fmla="*/ 1012 w 1123"/>
                <a:gd name="T35" fmla="*/ 90 h 90"/>
                <a:gd name="T36" fmla="*/ 1002 w 1123"/>
                <a:gd name="T37" fmla="*/ 68 h 90"/>
                <a:gd name="T38" fmla="*/ 1028 w 1123"/>
                <a:gd name="T39" fmla="*/ 41 h 90"/>
                <a:gd name="T40" fmla="*/ 1048 w 1123"/>
                <a:gd name="T41" fmla="*/ 49 h 90"/>
                <a:gd name="T42" fmla="*/ 1052 w 1123"/>
                <a:gd name="T43" fmla="*/ 55 h 90"/>
                <a:gd name="T44" fmla="*/ 1039 w 1123"/>
                <a:gd name="T45" fmla="*/ 62 h 90"/>
                <a:gd name="T46" fmla="*/ 1028 w 1123"/>
                <a:gd name="T47" fmla="*/ 53 h 90"/>
                <a:gd name="T48" fmla="*/ 1022 w 1123"/>
                <a:gd name="T49" fmla="*/ 56 h 90"/>
                <a:gd name="T50" fmla="*/ 1018 w 1123"/>
                <a:gd name="T51" fmla="*/ 67 h 90"/>
                <a:gd name="T52" fmla="*/ 1028 w 1123"/>
                <a:gd name="T53" fmla="*/ 82 h 90"/>
                <a:gd name="T54" fmla="*/ 1039 w 1123"/>
                <a:gd name="T55" fmla="*/ 74 h 90"/>
                <a:gd name="T56" fmla="*/ 1052 w 1123"/>
                <a:gd name="T57" fmla="*/ 80 h 90"/>
                <a:gd name="T58" fmla="*/ 1047 w 1123"/>
                <a:gd name="T59" fmla="*/ 87 h 90"/>
                <a:gd name="T60" fmla="*/ 1044 w 1123"/>
                <a:gd name="T61" fmla="*/ 90 h 90"/>
                <a:gd name="T62" fmla="*/ 1059 w 1123"/>
                <a:gd name="T63" fmla="*/ 90 h 90"/>
                <a:gd name="T64" fmla="*/ 1059 w 1123"/>
                <a:gd name="T65" fmla="*/ 43 h 90"/>
                <a:gd name="T66" fmla="*/ 1075 w 1123"/>
                <a:gd name="T67" fmla="*/ 43 h 90"/>
                <a:gd name="T68" fmla="*/ 1075 w 1123"/>
                <a:gd name="T69" fmla="*/ 80 h 90"/>
                <a:gd name="T70" fmla="*/ 1096 w 1123"/>
                <a:gd name="T71" fmla="*/ 80 h 90"/>
                <a:gd name="T72" fmla="*/ 1096 w 1123"/>
                <a:gd name="T73" fmla="*/ 90 h 90"/>
                <a:gd name="T74" fmla="*/ 1123 w 1123"/>
                <a:gd name="T75" fmla="*/ 90 h 90"/>
                <a:gd name="T76" fmla="*/ 1123 w 1123"/>
                <a:gd name="T77" fmla="*/ 0 h 90"/>
                <a:gd name="T78" fmla="*/ 0 w 1123"/>
                <a:gd name="T7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123" h="90">
                  <a:moveTo>
                    <a:pt x="0" y="0"/>
                  </a:moveTo>
                  <a:cubicBezTo>
                    <a:pt x="0" y="90"/>
                    <a:pt x="0" y="90"/>
                    <a:pt x="0" y="90"/>
                  </a:cubicBezTo>
                  <a:cubicBezTo>
                    <a:pt x="957" y="90"/>
                    <a:pt x="957" y="90"/>
                    <a:pt x="957" y="90"/>
                  </a:cubicBezTo>
                  <a:cubicBezTo>
                    <a:pt x="956" y="90"/>
                    <a:pt x="955" y="89"/>
                    <a:pt x="955" y="89"/>
                  </a:cubicBezTo>
                  <a:cubicBezTo>
                    <a:pt x="950" y="84"/>
                    <a:pt x="950" y="78"/>
                    <a:pt x="949" y="73"/>
                  </a:cubicBezTo>
                  <a:cubicBezTo>
                    <a:pt x="949" y="43"/>
                    <a:pt x="949" y="43"/>
                    <a:pt x="949" y="43"/>
                  </a:cubicBezTo>
                  <a:cubicBezTo>
                    <a:pt x="966" y="43"/>
                    <a:pt x="966" y="43"/>
                    <a:pt x="966" y="43"/>
                  </a:cubicBezTo>
                  <a:cubicBezTo>
                    <a:pt x="966" y="74"/>
                    <a:pt x="966" y="74"/>
                    <a:pt x="966" y="74"/>
                  </a:cubicBezTo>
                  <a:cubicBezTo>
                    <a:pt x="966" y="76"/>
                    <a:pt x="966" y="79"/>
                    <a:pt x="967" y="80"/>
                  </a:cubicBezTo>
                  <a:cubicBezTo>
                    <a:pt x="969" y="82"/>
                    <a:pt x="971" y="82"/>
                    <a:pt x="973" y="82"/>
                  </a:cubicBezTo>
                  <a:cubicBezTo>
                    <a:pt x="975" y="82"/>
                    <a:pt x="977" y="81"/>
                    <a:pt x="978" y="80"/>
                  </a:cubicBezTo>
                  <a:cubicBezTo>
                    <a:pt x="979" y="79"/>
                    <a:pt x="980" y="76"/>
                    <a:pt x="980" y="74"/>
                  </a:cubicBezTo>
                  <a:cubicBezTo>
                    <a:pt x="980" y="43"/>
                    <a:pt x="980" y="43"/>
                    <a:pt x="980" y="43"/>
                  </a:cubicBezTo>
                  <a:cubicBezTo>
                    <a:pt x="996" y="43"/>
                    <a:pt x="996" y="43"/>
                    <a:pt x="996" y="43"/>
                  </a:cubicBezTo>
                  <a:cubicBezTo>
                    <a:pt x="996" y="70"/>
                    <a:pt x="996" y="70"/>
                    <a:pt x="996" y="70"/>
                  </a:cubicBezTo>
                  <a:cubicBezTo>
                    <a:pt x="996" y="75"/>
                    <a:pt x="996" y="83"/>
                    <a:pt x="990" y="89"/>
                  </a:cubicBezTo>
                  <a:cubicBezTo>
                    <a:pt x="989" y="89"/>
                    <a:pt x="989" y="90"/>
                    <a:pt x="988" y="90"/>
                  </a:cubicBezTo>
                  <a:cubicBezTo>
                    <a:pt x="1012" y="90"/>
                    <a:pt x="1012" y="90"/>
                    <a:pt x="1012" y="90"/>
                  </a:cubicBezTo>
                  <a:cubicBezTo>
                    <a:pt x="1005" y="85"/>
                    <a:pt x="1002" y="76"/>
                    <a:pt x="1002" y="68"/>
                  </a:cubicBezTo>
                  <a:cubicBezTo>
                    <a:pt x="1002" y="55"/>
                    <a:pt x="1011" y="41"/>
                    <a:pt x="1028" y="41"/>
                  </a:cubicBezTo>
                  <a:cubicBezTo>
                    <a:pt x="1035" y="41"/>
                    <a:pt x="1043" y="44"/>
                    <a:pt x="1048" y="49"/>
                  </a:cubicBezTo>
                  <a:cubicBezTo>
                    <a:pt x="1050" y="51"/>
                    <a:pt x="1051" y="53"/>
                    <a:pt x="1052" y="55"/>
                  </a:cubicBezTo>
                  <a:cubicBezTo>
                    <a:pt x="1039" y="62"/>
                    <a:pt x="1039" y="62"/>
                    <a:pt x="1039" y="62"/>
                  </a:cubicBezTo>
                  <a:cubicBezTo>
                    <a:pt x="1038" y="59"/>
                    <a:pt x="1035" y="53"/>
                    <a:pt x="1028" y="53"/>
                  </a:cubicBezTo>
                  <a:cubicBezTo>
                    <a:pt x="1025" y="53"/>
                    <a:pt x="1023" y="55"/>
                    <a:pt x="1022" y="56"/>
                  </a:cubicBezTo>
                  <a:cubicBezTo>
                    <a:pt x="1018" y="60"/>
                    <a:pt x="1018" y="65"/>
                    <a:pt x="1018" y="67"/>
                  </a:cubicBezTo>
                  <a:cubicBezTo>
                    <a:pt x="1018" y="75"/>
                    <a:pt x="1021" y="82"/>
                    <a:pt x="1028" y="82"/>
                  </a:cubicBezTo>
                  <a:cubicBezTo>
                    <a:pt x="1036" y="82"/>
                    <a:pt x="1038" y="75"/>
                    <a:pt x="1039" y="74"/>
                  </a:cubicBezTo>
                  <a:cubicBezTo>
                    <a:pt x="1052" y="80"/>
                    <a:pt x="1052" y="80"/>
                    <a:pt x="1052" y="80"/>
                  </a:cubicBezTo>
                  <a:cubicBezTo>
                    <a:pt x="1051" y="83"/>
                    <a:pt x="1050" y="85"/>
                    <a:pt x="1047" y="87"/>
                  </a:cubicBezTo>
                  <a:cubicBezTo>
                    <a:pt x="1046" y="88"/>
                    <a:pt x="1045" y="89"/>
                    <a:pt x="1044" y="90"/>
                  </a:cubicBezTo>
                  <a:cubicBezTo>
                    <a:pt x="1059" y="90"/>
                    <a:pt x="1059" y="90"/>
                    <a:pt x="1059" y="90"/>
                  </a:cubicBezTo>
                  <a:cubicBezTo>
                    <a:pt x="1059" y="43"/>
                    <a:pt x="1059" y="43"/>
                    <a:pt x="1059" y="43"/>
                  </a:cubicBezTo>
                  <a:cubicBezTo>
                    <a:pt x="1075" y="43"/>
                    <a:pt x="1075" y="43"/>
                    <a:pt x="1075" y="43"/>
                  </a:cubicBezTo>
                  <a:cubicBezTo>
                    <a:pt x="1075" y="80"/>
                    <a:pt x="1075" y="80"/>
                    <a:pt x="1075" y="80"/>
                  </a:cubicBezTo>
                  <a:cubicBezTo>
                    <a:pt x="1096" y="80"/>
                    <a:pt x="1096" y="80"/>
                    <a:pt x="1096" y="80"/>
                  </a:cubicBezTo>
                  <a:cubicBezTo>
                    <a:pt x="1096" y="90"/>
                    <a:pt x="1096" y="90"/>
                    <a:pt x="1096" y="90"/>
                  </a:cubicBezTo>
                  <a:cubicBezTo>
                    <a:pt x="1123" y="90"/>
                    <a:pt x="1123" y="90"/>
                    <a:pt x="1123" y="90"/>
                  </a:cubicBezTo>
                  <a:cubicBezTo>
                    <a:pt x="1123" y="0"/>
                    <a:pt x="1123" y="0"/>
                    <a:pt x="112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524000" y="360000"/>
              <a:ext cx="147064" cy="172800"/>
            </a:xfrm>
            <a:prstGeom prst="rect">
              <a:avLst/>
            </a:prstGeom>
            <a:noFill/>
          </p:spPr>
        </p:pic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99F08B2-6B64-FB44-B754-1BE4FEDB72D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dirty="0"/>
              <a:t>&lt;#&gt;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FD6320-0E3E-BB4D-9390-3F0464456C64}"/>
              </a:ext>
            </a:extLst>
          </p:cNvPr>
          <p:cNvSpPr txBox="1"/>
          <p:nvPr userDrawn="1"/>
        </p:nvSpPr>
        <p:spPr>
          <a:xfrm>
            <a:off x="0" y="0"/>
            <a:ext cx="32847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Sam Grant </a:t>
            </a:r>
            <a:endParaRPr lang="en-GB" sz="1000" dirty="0">
              <a:solidFill>
                <a:schemeClr val="bg1"/>
              </a:solidFill>
            </a:endParaRPr>
          </a:p>
          <a:p>
            <a:endParaRPr 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17491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DC7EBD-7673-364B-828F-42BBC3499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858EFE-47AF-0C49-BBBF-E1DBB21B989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B53F1-911B-F745-BD66-11EC17F59F6C}" type="slidenum">
              <a:rPr lang="en-US" smtClean="0"/>
              <a:t>‹#›</a:t>
            </a:fld>
            <a:r>
              <a:rPr lang="en-US"/>
              <a:t> of 13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02311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reframe banner">
    <p:bg>
      <p:bgPr>
        <a:solidFill>
          <a:schemeClr val="tx1">
            <a:lumMod val="50000"/>
            <a:lumOff val="50000"/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038713"/>
            <a:ext cx="7886700" cy="678815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2012185"/>
            <a:ext cx="3886200" cy="262053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2012185"/>
            <a:ext cx="3886200" cy="26205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4658"/>
            <a:ext cx="9144000" cy="409398"/>
          </a:xfrm>
          <a:prstGeom prst="rect">
            <a:avLst/>
          </a:prstGeom>
        </p:spPr>
      </p:pic>
      <p:sp>
        <p:nvSpPr>
          <p:cNvPr id="9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216000" y="216000"/>
            <a:ext cx="5488958" cy="29304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80000"/>
              </a:lnSpc>
              <a:buNone/>
              <a:defRPr sz="1100" baseline="0">
                <a:solidFill>
                  <a:schemeClr val="tx1"/>
                </a:solidFill>
              </a:defRPr>
            </a:lvl1pPr>
            <a:lvl2pPr marL="0" indent="0">
              <a:lnSpc>
                <a:spcPct val="80000"/>
              </a:lnSpc>
              <a:buNone/>
              <a:defRPr sz="1100">
                <a:solidFill>
                  <a:schemeClr val="tx1"/>
                </a:solidFill>
              </a:defRPr>
            </a:lvl2pPr>
            <a:lvl3pPr marL="0" indent="0">
              <a:buNone/>
              <a:defRPr sz="1100">
                <a:solidFill>
                  <a:schemeClr val="tx1"/>
                </a:solidFill>
              </a:defRPr>
            </a:lvl3pPr>
            <a:lvl4pPr marL="0" indent="0">
              <a:buNone/>
              <a:defRPr sz="1100">
                <a:solidFill>
                  <a:schemeClr val="tx1"/>
                </a:solidFill>
              </a:defRPr>
            </a:lvl4pPr>
            <a:lvl5pPr marL="0" indent="0">
              <a:buNone/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FACULTY, SCHOOL, DEPARTMENT OR INSTITUTE NAME HERE</a:t>
            </a:r>
          </a:p>
          <a:p>
            <a:pPr lvl="1"/>
            <a:r>
              <a:rPr lang="en-US" dirty="0"/>
              <a:t>SECOND TIER INFORMATION HERE IF NEEDED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 userDrawn="1"/>
        </p:nvSpPr>
        <p:spPr>
          <a:xfrm>
            <a:off x="165187" y="165584"/>
            <a:ext cx="3216840" cy="7049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12700"/>
            <a:endParaRPr lang="en-GB" sz="10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0822761-30E1-5642-BB2B-18FE1FD8F3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885967" y="4757535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6B53F1-911B-F745-BD66-11EC17F59F6C}" type="slidenum">
              <a:rPr lang="en-US" smtClean="0"/>
              <a:t>‹#›</a:t>
            </a:fld>
            <a:r>
              <a:rPr lang="en-US" dirty="0"/>
              <a:t> of 13</a:t>
            </a:r>
          </a:p>
        </p:txBody>
      </p:sp>
    </p:spTree>
    <p:extLst>
      <p:ext uri="{BB962C8B-B14F-4D97-AF65-F5344CB8AC3E}">
        <p14:creationId xmlns:p14="http://schemas.microsoft.com/office/powerpoint/2010/main" val="3083035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7" r:id="rId1"/>
    <p:sldLayoutId id="2147483811" r:id="rId2"/>
    <p:sldLayoutId id="2147483814" r:id="rId3"/>
    <p:sldLayoutId id="2147483813" r:id="rId4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90000" indent="-9000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800" b="1" kern="1200">
          <a:solidFill>
            <a:schemeClr val="tx1"/>
          </a:solidFill>
          <a:latin typeface="Arial" charset="0"/>
          <a:ea typeface="Arial" charset="0"/>
          <a:cs typeface="Arial" charset="0"/>
        </a:defRPr>
      </a:lvl1pPr>
      <a:lvl2pPr marL="90000" indent="-9000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2pPr>
      <a:lvl3pPr marL="90000" indent="-9000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b="1" kern="1200">
          <a:solidFill>
            <a:schemeClr val="tx1"/>
          </a:solidFill>
          <a:latin typeface="Arial" charset="0"/>
          <a:ea typeface="Arial" charset="0"/>
          <a:cs typeface="Arial" charset="0"/>
        </a:defRPr>
      </a:lvl3pPr>
      <a:lvl4pPr marL="90000" indent="-9000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4pPr>
      <a:lvl5pPr marL="90000" indent="-9000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000" b="1" kern="1200">
          <a:solidFill>
            <a:schemeClr val="tx1"/>
          </a:solidFill>
          <a:latin typeface="Arial" charset="0"/>
          <a:ea typeface="Arial" charset="0"/>
          <a:cs typeface="Arial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png"/><Relationship Id="rId18" Type="http://schemas.openxmlformats.org/officeDocument/2006/relationships/image" Target="../media/image49.png"/><Relationship Id="rId3" Type="http://schemas.openxmlformats.org/officeDocument/2006/relationships/image" Target="../media/image35.png"/><Relationship Id="rId7" Type="http://schemas.openxmlformats.org/officeDocument/2006/relationships/image" Target="../media/image4.png"/><Relationship Id="rId12" Type="http://schemas.openxmlformats.org/officeDocument/2006/relationships/image" Target="../media/image43.png"/><Relationship Id="rId17" Type="http://schemas.openxmlformats.org/officeDocument/2006/relationships/image" Target="../media/image48.png"/><Relationship Id="rId2" Type="http://schemas.openxmlformats.org/officeDocument/2006/relationships/image" Target="../media/image34.png"/><Relationship Id="rId16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11" Type="http://schemas.openxmlformats.org/officeDocument/2006/relationships/image" Target="../media/image42.png"/><Relationship Id="rId5" Type="http://schemas.openxmlformats.org/officeDocument/2006/relationships/image" Target="../media/image37.png"/><Relationship Id="rId15" Type="http://schemas.openxmlformats.org/officeDocument/2006/relationships/image" Target="../media/image46.png"/><Relationship Id="rId10" Type="http://schemas.openxmlformats.org/officeDocument/2006/relationships/image" Target="../media/image41.png"/><Relationship Id="rId19" Type="http://schemas.openxmlformats.org/officeDocument/2006/relationships/image" Target="../media/image50.png"/><Relationship Id="rId4" Type="http://schemas.openxmlformats.org/officeDocument/2006/relationships/image" Target="../media/image36.png"/><Relationship Id="rId9" Type="http://schemas.openxmlformats.org/officeDocument/2006/relationships/image" Target="../media/image40.png"/><Relationship Id="rId14" Type="http://schemas.openxmlformats.org/officeDocument/2006/relationships/image" Target="../media/image4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628650" y="1555130"/>
            <a:ext cx="7886700" cy="3325903"/>
          </a:xfrm>
        </p:spPr>
        <p:txBody>
          <a:bodyPr/>
          <a:lstStyle/>
          <a:p>
            <a:pPr algn="ctr"/>
            <a:br>
              <a:rPr lang="en-US" dirty="0"/>
            </a:br>
            <a:r>
              <a:rPr lang="en-US" dirty="0"/>
              <a:t>In Fill Gain Corrections: E/p vs Laser</a:t>
            </a:r>
            <a:br>
              <a:rPr lang="en-US" dirty="0"/>
            </a:br>
            <a:br>
              <a:rPr lang="en-GB" sz="2400" dirty="0">
                <a:solidFill>
                  <a:schemeClr val="tx1"/>
                </a:solidFill>
              </a:rPr>
            </a:br>
            <a:r>
              <a:rPr lang="en-US" sz="2000" dirty="0">
                <a:solidFill>
                  <a:schemeClr val="tx1"/>
                </a:solidFill>
              </a:rPr>
              <a:t>Sam Grant</a:t>
            </a:r>
            <a:br>
              <a:rPr lang="en-US" sz="2000" dirty="0">
                <a:solidFill>
                  <a:schemeClr val="tx1"/>
                </a:solidFill>
              </a:rPr>
            </a:br>
            <a:br>
              <a:rPr lang="en-US" sz="2000" dirty="0">
                <a:solidFill>
                  <a:schemeClr val="tx1"/>
                </a:solidFill>
              </a:rPr>
            </a:br>
            <a:br>
              <a:rPr lang="en-GB" sz="2000" dirty="0">
                <a:solidFill>
                  <a:schemeClr val="tx1"/>
                </a:solidFill>
              </a:rPr>
            </a:br>
            <a:r>
              <a:rPr lang="en-US" sz="2000" dirty="0">
                <a:solidFill>
                  <a:schemeClr val="tx1"/>
                </a:solidFill>
              </a:rPr>
              <a:t>23</a:t>
            </a:r>
            <a:r>
              <a:rPr lang="en-US" sz="2000" baseline="30000" dirty="0">
                <a:solidFill>
                  <a:schemeClr val="tx1"/>
                </a:solidFill>
              </a:rPr>
              <a:t>th</a:t>
            </a:r>
            <a:r>
              <a:rPr lang="en-US" sz="2000" dirty="0">
                <a:solidFill>
                  <a:schemeClr val="tx1"/>
                </a:solidFill>
              </a:rPr>
              <a:t> July 2019</a:t>
            </a:r>
            <a:br>
              <a:rPr lang="en-US" sz="2000" dirty="0">
                <a:solidFill>
                  <a:schemeClr val="tx1"/>
                </a:solidFill>
              </a:rPr>
            </a:br>
            <a:br>
              <a:rPr lang="en-US" dirty="0"/>
            </a:br>
            <a:br>
              <a:rPr lang="en-GB" dirty="0"/>
            </a:br>
            <a:r>
              <a:rPr lang="en-GB" dirty="0">
                <a:solidFill>
                  <a:srgbClr val="FF0000"/>
                </a:solidFill>
              </a:rPr>
              <a:t> </a:t>
            </a:r>
            <a:br>
              <a:rPr lang="en-GB" dirty="0"/>
            </a:br>
            <a:br>
              <a:rPr lang="en-US" dirty="0"/>
            </a:br>
            <a:endParaRPr lang="en-US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77581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46EBD4-CBB2-7F47-9287-D089A60762FC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200633" y="887767"/>
            <a:ext cx="8742734" cy="4031139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0" dirty="0"/>
              <a:t>I think it’s excessive, let’s drop it </a:t>
            </a:r>
          </a:p>
          <a:p>
            <a:pPr marL="0" lvl="1" indent="0">
              <a:buNone/>
            </a:pPr>
            <a:endParaRPr lang="en-US" sz="2000" b="0" dirty="0"/>
          </a:p>
          <a:p>
            <a:pPr marL="457200" lvl="3" indent="-457200">
              <a:buFont typeface="+mj-lt"/>
              <a:buAutoNum type="arabicPeriod"/>
            </a:pPr>
            <a:endParaRPr lang="en-US" sz="800" b="0" dirty="0"/>
          </a:p>
          <a:p>
            <a:pPr marL="457200" indent="-457200">
              <a:buFont typeface="+mj-lt"/>
              <a:buAutoNum type="arabicPeriod"/>
            </a:pPr>
            <a:endParaRPr lang="en-US" sz="2400" b="0" dirty="0"/>
          </a:p>
          <a:p>
            <a:pPr marL="0" indent="0">
              <a:buNone/>
            </a:pPr>
            <a:endParaRPr lang="en-US" sz="2400" b="0" dirty="0"/>
          </a:p>
          <a:p>
            <a:pPr marL="342900" indent="-342900">
              <a:buFont typeface="+mj-lt"/>
              <a:buAutoNum type="arabicPeriod"/>
            </a:pPr>
            <a:endParaRPr lang="en-US" sz="2400" b="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2400" b="0" dirty="0">
              <a:solidFill>
                <a:schemeClr val="tx1"/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6C5416C-9739-2F46-98DD-0F89AF48D5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B53F1-911B-F745-BD66-11EC17F59F6C}" type="slidenum">
              <a:rPr lang="en-US" smtClean="0"/>
              <a:t>9</a:t>
            </a:fld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9D204E4-FBA7-CF42-923B-64634650C151}"/>
              </a:ext>
            </a:extLst>
          </p:cNvPr>
          <p:cNvSpPr/>
          <p:nvPr/>
        </p:nvSpPr>
        <p:spPr>
          <a:xfrm>
            <a:off x="5536308" y="2417360"/>
            <a:ext cx="874207" cy="4591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29C833-AF6D-504E-ADF7-0E733B0F3691}"/>
              </a:ext>
            </a:extLst>
          </p:cNvPr>
          <p:cNvSpPr txBox="1"/>
          <p:nvPr/>
        </p:nvSpPr>
        <p:spPr>
          <a:xfrm>
            <a:off x="1324885" y="122000"/>
            <a:ext cx="64942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Energy window Cut</a:t>
            </a:r>
          </a:p>
        </p:txBody>
      </p:sp>
      <p:pic>
        <p:nvPicPr>
          <p:cNvPr id="4" name="Picture 3" descr="A pencil and paper&#10;&#10;Description automatically generated">
            <a:extLst>
              <a:ext uri="{FF2B5EF4-FFF2-40B4-BE49-F238E27FC236}">
                <a16:creationId xmlns:a16="http://schemas.microsoft.com/office/drawing/2014/main" id="{B07810B7-7B4E-684D-A14B-4D25F15C16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566" y="1814465"/>
            <a:ext cx="3878518" cy="2520000"/>
          </a:xfrm>
          <a:prstGeom prst="rect">
            <a:avLst/>
          </a:prstGeom>
        </p:spPr>
      </p:pic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F6E27AD7-3758-1B43-AD43-A4373E5E82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2398" y="1814465"/>
            <a:ext cx="3878518" cy="2520000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1F952D1-7D69-A24B-A76D-FCB6E00D9CD0}"/>
              </a:ext>
            </a:extLst>
          </p:cNvPr>
          <p:cNvCxnSpPr/>
          <p:nvPr/>
        </p:nvCxnSpPr>
        <p:spPr>
          <a:xfrm>
            <a:off x="3603171" y="1814465"/>
            <a:ext cx="15784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Multiply 8">
            <a:extLst>
              <a:ext uri="{FF2B5EF4-FFF2-40B4-BE49-F238E27FC236}">
                <a16:creationId xmlns:a16="http://schemas.microsoft.com/office/drawing/2014/main" id="{C1B36C17-1BDF-2E42-8BFE-B783ABB4E05D}"/>
              </a:ext>
            </a:extLst>
          </p:cNvPr>
          <p:cNvSpPr/>
          <p:nvPr/>
        </p:nvSpPr>
        <p:spPr>
          <a:xfrm>
            <a:off x="4015657" y="926311"/>
            <a:ext cx="4572000" cy="4296697"/>
          </a:xfrm>
          <a:prstGeom prst="mathMultiply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9695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46EBD4-CBB2-7F47-9287-D089A60762FC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200633" y="887768"/>
            <a:ext cx="8742734" cy="64633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400" b="0" dirty="0"/>
          </a:p>
          <a:p>
            <a:pPr marL="0" lvl="1" indent="0">
              <a:buNone/>
            </a:pPr>
            <a:endParaRPr lang="en-US" sz="2000" b="0" dirty="0"/>
          </a:p>
          <a:p>
            <a:pPr marL="457200" lvl="3" indent="-457200">
              <a:buFont typeface="+mj-lt"/>
              <a:buAutoNum type="arabicPeriod"/>
            </a:pPr>
            <a:endParaRPr lang="en-US" sz="800" b="0" dirty="0"/>
          </a:p>
          <a:p>
            <a:pPr marL="457200" indent="-457200">
              <a:buFont typeface="+mj-lt"/>
              <a:buAutoNum type="arabicPeriod"/>
            </a:pPr>
            <a:endParaRPr lang="en-US" sz="2400" b="0" dirty="0"/>
          </a:p>
          <a:p>
            <a:pPr marL="0" indent="0">
              <a:buNone/>
            </a:pPr>
            <a:endParaRPr lang="en-US" sz="2400" b="0" dirty="0"/>
          </a:p>
          <a:p>
            <a:pPr marL="342900" indent="-342900">
              <a:buFont typeface="+mj-lt"/>
              <a:buAutoNum type="arabicPeriod"/>
            </a:pPr>
            <a:endParaRPr lang="en-US" sz="2400" b="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2400" b="0" dirty="0">
              <a:solidFill>
                <a:schemeClr val="tx1"/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6C5416C-9739-2F46-98DD-0F89AF48D5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B53F1-911B-F745-BD66-11EC17F59F6C}" type="slidenum">
              <a:rPr lang="en-US" smtClean="0"/>
              <a:t>10</a:t>
            </a:fld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9D204E4-FBA7-CF42-923B-64634650C151}"/>
              </a:ext>
            </a:extLst>
          </p:cNvPr>
          <p:cNvSpPr/>
          <p:nvPr/>
        </p:nvSpPr>
        <p:spPr>
          <a:xfrm>
            <a:off x="5536308" y="2417360"/>
            <a:ext cx="874207" cy="4591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F3A06E8-129E-A84D-8A62-EE93024293F7}"/>
              </a:ext>
            </a:extLst>
          </p:cNvPr>
          <p:cNvSpPr/>
          <p:nvPr/>
        </p:nvSpPr>
        <p:spPr>
          <a:xfrm>
            <a:off x="5725636" y="772246"/>
            <a:ext cx="289394" cy="2434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8D878C0-EFAE-9E42-893F-A95B3986F169}"/>
              </a:ext>
            </a:extLst>
          </p:cNvPr>
          <p:cNvSpPr/>
          <p:nvPr/>
        </p:nvSpPr>
        <p:spPr>
          <a:xfrm>
            <a:off x="6171137" y="871322"/>
            <a:ext cx="874207" cy="4591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29C833-AF6D-504E-ADF7-0E733B0F3691}"/>
              </a:ext>
            </a:extLst>
          </p:cNvPr>
          <p:cNvSpPr txBox="1"/>
          <p:nvPr/>
        </p:nvSpPr>
        <p:spPr>
          <a:xfrm>
            <a:off x="1324885" y="122000"/>
            <a:ext cx="64942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Fit quality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8736EDC-2DCB-BC41-AE13-3BBEE5656293}"/>
              </a:ext>
            </a:extLst>
          </p:cNvPr>
          <p:cNvSpPr txBox="1"/>
          <p:nvPr/>
        </p:nvSpPr>
        <p:spPr>
          <a:xfrm>
            <a:off x="233608" y="1040524"/>
            <a:ext cx="8141129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 still need some kind of quality control on the fits themselves, here’s what I use:</a:t>
            </a:r>
          </a:p>
          <a:p>
            <a:endParaRPr lang="en-US" dirty="0"/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if (quality) {</a:t>
            </a: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      // Avoid low stats</a:t>
            </a: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n-US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1400" b="1" dirty="0"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if (N &lt; 100000) continue;</a:t>
            </a: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      // Require a reasonable reduced chi square</a:t>
            </a:r>
          </a:p>
          <a:p>
            <a:r>
              <a:rPr lang="en-US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400" b="1" dirty="0"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if( </a:t>
            </a:r>
            <a:r>
              <a:rPr lang="en-US" sz="1400" b="1" dirty="0" err="1"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chiSqrNDF</a:t>
            </a:r>
            <a:r>
              <a:rPr lang="en-US" sz="1400" b="1" dirty="0"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&lt; 0.25 || </a:t>
            </a:r>
            <a:r>
              <a:rPr lang="en-US" sz="1400" b="1" dirty="0" err="1"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chiSqrNDF</a:t>
            </a:r>
            <a:r>
              <a:rPr lang="en-US" sz="1400" b="1" dirty="0"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&gt; 4) continue;</a:t>
            </a: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      // Require low relative error</a:t>
            </a:r>
          </a:p>
          <a:p>
            <a:r>
              <a:rPr lang="en-US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400" b="1" dirty="0"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if( </a:t>
            </a:r>
            <a:r>
              <a:rPr lang="en-US" sz="1400" b="1" dirty="0" err="1"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tau_err</a:t>
            </a:r>
            <a:r>
              <a:rPr lang="en-US" sz="1400" b="1" dirty="0"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&gt; 0.5*tau || </a:t>
            </a:r>
            <a:r>
              <a:rPr lang="en-US" sz="1400" b="1" dirty="0" err="1"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A_err</a:t>
            </a:r>
            <a:r>
              <a:rPr lang="en-US" sz="1400" b="1" dirty="0"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&gt; 0.5*A) continue;</a:t>
            </a: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      // Get rid of infinite errors please!</a:t>
            </a:r>
          </a:p>
          <a:p>
            <a:r>
              <a:rPr lang="en-US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400" b="1" dirty="0"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if( </a:t>
            </a:r>
            <a:r>
              <a:rPr lang="en-US" sz="1400" b="1" dirty="0" err="1"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isnan</a:t>
            </a:r>
            <a:r>
              <a:rPr lang="en-US" sz="1400" b="1" dirty="0"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b="1" dirty="0" err="1"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tau_err</a:t>
            </a:r>
            <a:r>
              <a:rPr lang="en-US" sz="1400" b="1" dirty="0"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) == true || </a:t>
            </a:r>
            <a:r>
              <a:rPr lang="en-US" sz="1400" b="1" dirty="0" err="1"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isnan</a:t>
            </a:r>
            <a:r>
              <a:rPr lang="en-US" sz="1400" b="1" dirty="0"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b="1" dirty="0" err="1"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A_err</a:t>
            </a:r>
            <a:r>
              <a:rPr lang="en-US" sz="1400" b="1" dirty="0"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) == true ) continue;</a:t>
            </a:r>
          </a:p>
          <a:p>
            <a:r>
              <a:rPr lang="en-US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    // Chop anything a factor of 100 greater than the expectation</a:t>
            </a:r>
          </a:p>
          <a:p>
            <a:r>
              <a:rPr lang="en-US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400" b="1" dirty="0"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if(tau &gt; 100 || A &gt; 1) continue;</a:t>
            </a: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    }</a:t>
            </a:r>
          </a:p>
        </p:txBody>
      </p:sp>
    </p:spTree>
    <p:extLst>
      <p:ext uri="{BB962C8B-B14F-4D97-AF65-F5344CB8AC3E}">
        <p14:creationId xmlns:p14="http://schemas.microsoft.com/office/powerpoint/2010/main" val="42553280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46EBD4-CBB2-7F47-9287-D089A60762FC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200633" y="887768"/>
            <a:ext cx="8742734" cy="64633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400" b="0" dirty="0"/>
          </a:p>
          <a:p>
            <a:pPr marL="0" lvl="1" indent="0">
              <a:buNone/>
            </a:pPr>
            <a:endParaRPr lang="en-US" sz="2000" b="0" dirty="0"/>
          </a:p>
          <a:p>
            <a:pPr marL="457200" lvl="3" indent="-457200">
              <a:buFont typeface="+mj-lt"/>
              <a:buAutoNum type="arabicPeriod"/>
            </a:pPr>
            <a:endParaRPr lang="en-US" sz="800" b="0" dirty="0"/>
          </a:p>
          <a:p>
            <a:pPr marL="457200" indent="-457200">
              <a:buFont typeface="+mj-lt"/>
              <a:buAutoNum type="arabicPeriod"/>
            </a:pPr>
            <a:endParaRPr lang="en-US" sz="2400" b="0" dirty="0"/>
          </a:p>
          <a:p>
            <a:pPr marL="0" indent="0">
              <a:buNone/>
            </a:pPr>
            <a:endParaRPr lang="en-US" sz="2400" b="0" dirty="0"/>
          </a:p>
          <a:p>
            <a:pPr marL="342900" indent="-342900">
              <a:buFont typeface="+mj-lt"/>
              <a:buAutoNum type="arabicPeriod"/>
            </a:pPr>
            <a:endParaRPr lang="en-US" sz="2400" b="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2400" b="0" dirty="0">
              <a:solidFill>
                <a:schemeClr val="tx1"/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6C5416C-9739-2F46-98DD-0F89AF48D5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B53F1-911B-F745-BD66-11EC17F59F6C}" type="slidenum">
              <a:rPr lang="en-US" smtClean="0"/>
              <a:t>11</a:t>
            </a:fld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9D204E4-FBA7-CF42-923B-64634650C151}"/>
              </a:ext>
            </a:extLst>
          </p:cNvPr>
          <p:cNvSpPr/>
          <p:nvPr/>
        </p:nvSpPr>
        <p:spPr>
          <a:xfrm>
            <a:off x="5536308" y="2417360"/>
            <a:ext cx="874207" cy="4591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F3A06E8-129E-A84D-8A62-EE93024293F7}"/>
              </a:ext>
            </a:extLst>
          </p:cNvPr>
          <p:cNvSpPr/>
          <p:nvPr/>
        </p:nvSpPr>
        <p:spPr>
          <a:xfrm>
            <a:off x="5725636" y="772246"/>
            <a:ext cx="289394" cy="2434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8D878C0-EFAE-9E42-893F-A95B3986F169}"/>
              </a:ext>
            </a:extLst>
          </p:cNvPr>
          <p:cNvSpPr/>
          <p:nvPr/>
        </p:nvSpPr>
        <p:spPr>
          <a:xfrm>
            <a:off x="6171137" y="871322"/>
            <a:ext cx="874207" cy="4591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29C833-AF6D-504E-ADF7-0E733B0F3691}"/>
              </a:ext>
            </a:extLst>
          </p:cNvPr>
          <p:cNvSpPr txBox="1"/>
          <p:nvPr/>
        </p:nvSpPr>
        <p:spPr>
          <a:xfrm>
            <a:off x="1324885" y="122000"/>
            <a:ext cx="64942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Fit range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8736EDC-2DCB-BC41-AE13-3BBEE5656293}"/>
              </a:ext>
            </a:extLst>
          </p:cNvPr>
          <p:cNvSpPr txBox="1"/>
          <p:nvPr/>
        </p:nvSpPr>
        <p:spPr>
          <a:xfrm>
            <a:off x="200633" y="1210934"/>
            <a:ext cx="814112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Where is the optimum place to stop the fit? </a:t>
            </a:r>
          </a:p>
          <a:p>
            <a:endParaRPr lang="en-US" b="1" dirty="0"/>
          </a:p>
          <a:p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Too early and the fit makes no sense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Too late and we’re fitting to increasingly low stat bins</a:t>
            </a:r>
          </a:p>
          <a:p>
            <a:endParaRPr lang="en-US" dirty="0"/>
          </a:p>
          <a:p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21E0A94-F8C1-134D-B493-789B01768354}"/>
              </a:ext>
            </a:extLst>
          </p:cNvPr>
          <p:cNvSpPr/>
          <p:nvPr/>
        </p:nvSpPr>
        <p:spPr>
          <a:xfrm>
            <a:off x="465667" y="3253085"/>
            <a:ext cx="7264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highlight>
                  <a:srgbClr val="FFFF00"/>
                </a:highlight>
              </a:rPr>
              <a:t>-&gt; Scan across fit range, plotting the fit parameters and their uncertainties. Then pick a reasonable fit end point… </a:t>
            </a:r>
          </a:p>
        </p:txBody>
      </p:sp>
    </p:spTree>
    <p:extLst>
      <p:ext uri="{BB962C8B-B14F-4D97-AF65-F5344CB8AC3E}">
        <p14:creationId xmlns:p14="http://schemas.microsoft.com/office/powerpoint/2010/main" val="39273698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46EBD4-CBB2-7F47-9287-D089A60762FC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200633" y="887768"/>
            <a:ext cx="8742734" cy="64633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400" b="0" dirty="0"/>
          </a:p>
          <a:p>
            <a:pPr marL="0" lvl="1" indent="0">
              <a:buNone/>
            </a:pPr>
            <a:endParaRPr lang="en-US" sz="2000" b="0" dirty="0"/>
          </a:p>
          <a:p>
            <a:pPr marL="457200" lvl="3" indent="-457200">
              <a:buFont typeface="+mj-lt"/>
              <a:buAutoNum type="arabicPeriod"/>
            </a:pPr>
            <a:endParaRPr lang="en-US" sz="800" b="0" dirty="0"/>
          </a:p>
          <a:p>
            <a:pPr marL="457200" indent="-457200">
              <a:buFont typeface="+mj-lt"/>
              <a:buAutoNum type="arabicPeriod"/>
            </a:pPr>
            <a:endParaRPr lang="en-US" sz="2400" b="0" dirty="0"/>
          </a:p>
          <a:p>
            <a:pPr marL="0" indent="0">
              <a:buNone/>
            </a:pPr>
            <a:endParaRPr lang="en-US" sz="2400" b="0" dirty="0"/>
          </a:p>
          <a:p>
            <a:pPr marL="342900" indent="-342900">
              <a:buFont typeface="+mj-lt"/>
              <a:buAutoNum type="arabicPeriod"/>
            </a:pPr>
            <a:endParaRPr lang="en-US" sz="2400" b="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2400" b="0" dirty="0">
              <a:solidFill>
                <a:schemeClr val="tx1"/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6C5416C-9739-2F46-98DD-0F89AF48D5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B53F1-911B-F745-BD66-11EC17F59F6C}" type="slidenum">
              <a:rPr lang="en-US" smtClean="0"/>
              <a:t>12</a:t>
            </a:fld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9D204E4-FBA7-CF42-923B-64634650C151}"/>
              </a:ext>
            </a:extLst>
          </p:cNvPr>
          <p:cNvSpPr/>
          <p:nvPr/>
        </p:nvSpPr>
        <p:spPr>
          <a:xfrm>
            <a:off x="5536308" y="2417360"/>
            <a:ext cx="874207" cy="4591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F3A06E8-129E-A84D-8A62-EE93024293F7}"/>
              </a:ext>
            </a:extLst>
          </p:cNvPr>
          <p:cNvSpPr/>
          <p:nvPr/>
        </p:nvSpPr>
        <p:spPr>
          <a:xfrm>
            <a:off x="6080928" y="774501"/>
            <a:ext cx="289394" cy="2434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8D878C0-EFAE-9E42-893F-A95B3986F169}"/>
              </a:ext>
            </a:extLst>
          </p:cNvPr>
          <p:cNvSpPr/>
          <p:nvPr/>
        </p:nvSpPr>
        <p:spPr>
          <a:xfrm>
            <a:off x="6171137" y="871322"/>
            <a:ext cx="874207" cy="4591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29C833-AF6D-504E-ADF7-0E733B0F3691}"/>
              </a:ext>
            </a:extLst>
          </p:cNvPr>
          <p:cNvSpPr txBox="1"/>
          <p:nvPr/>
        </p:nvSpPr>
        <p:spPr>
          <a:xfrm>
            <a:off x="1097645" y="131774"/>
            <a:ext cx="64942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Fit range (Station 12)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8736EDC-2DCB-BC41-AE13-3BBEE5656293}"/>
              </a:ext>
            </a:extLst>
          </p:cNvPr>
          <p:cNvSpPr txBox="1"/>
          <p:nvPr/>
        </p:nvSpPr>
        <p:spPr>
          <a:xfrm>
            <a:off x="2633902" y="427905"/>
            <a:ext cx="8141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Vertical line: the end point I choose. 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3799F79C-3249-1D4C-9AF6-0E56047856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528" y="811955"/>
            <a:ext cx="3324444" cy="216000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2BA2685C-E9A5-0B4F-86FD-E149334680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8915" y="828987"/>
            <a:ext cx="3324444" cy="216000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2D8EB784-A114-C246-A14D-12B1396CBE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658" y="2943553"/>
            <a:ext cx="3324444" cy="2160000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937A7336-B1BA-4849-B260-4C9DB9EE91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8915" y="2956599"/>
            <a:ext cx="3324444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6731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46EBD4-CBB2-7F47-9287-D089A60762FC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200633" y="887768"/>
            <a:ext cx="8742734" cy="64633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400" b="0" dirty="0"/>
          </a:p>
          <a:p>
            <a:pPr marL="0" lvl="1" indent="0">
              <a:buNone/>
            </a:pPr>
            <a:endParaRPr lang="en-US" sz="2000" b="0" dirty="0"/>
          </a:p>
          <a:p>
            <a:pPr marL="457200" lvl="3" indent="-457200">
              <a:buFont typeface="+mj-lt"/>
              <a:buAutoNum type="arabicPeriod"/>
            </a:pPr>
            <a:endParaRPr lang="en-US" sz="800" b="0" dirty="0"/>
          </a:p>
          <a:p>
            <a:pPr marL="457200" indent="-457200">
              <a:buFont typeface="+mj-lt"/>
              <a:buAutoNum type="arabicPeriod"/>
            </a:pPr>
            <a:endParaRPr lang="en-US" sz="2400" b="0" dirty="0"/>
          </a:p>
          <a:p>
            <a:pPr marL="0" indent="0">
              <a:buNone/>
            </a:pPr>
            <a:endParaRPr lang="en-US" sz="2400" b="0" dirty="0"/>
          </a:p>
          <a:p>
            <a:pPr marL="342900" indent="-342900">
              <a:buFont typeface="+mj-lt"/>
              <a:buAutoNum type="arabicPeriod"/>
            </a:pPr>
            <a:endParaRPr lang="en-US" sz="2400" b="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2400" b="0" dirty="0">
              <a:solidFill>
                <a:schemeClr val="tx1"/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6C5416C-9739-2F46-98DD-0F89AF48D5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B53F1-911B-F745-BD66-11EC17F59F6C}" type="slidenum">
              <a:rPr lang="en-US" smtClean="0"/>
              <a:t>13</a:t>
            </a:fld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9D204E4-FBA7-CF42-923B-64634650C151}"/>
              </a:ext>
            </a:extLst>
          </p:cNvPr>
          <p:cNvSpPr/>
          <p:nvPr/>
        </p:nvSpPr>
        <p:spPr>
          <a:xfrm>
            <a:off x="5536308" y="2417360"/>
            <a:ext cx="874207" cy="4591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F3A06E8-129E-A84D-8A62-EE93024293F7}"/>
              </a:ext>
            </a:extLst>
          </p:cNvPr>
          <p:cNvSpPr/>
          <p:nvPr/>
        </p:nvSpPr>
        <p:spPr>
          <a:xfrm>
            <a:off x="6080928" y="774501"/>
            <a:ext cx="289394" cy="2434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8D878C0-EFAE-9E42-893F-A95B3986F169}"/>
              </a:ext>
            </a:extLst>
          </p:cNvPr>
          <p:cNvSpPr/>
          <p:nvPr/>
        </p:nvSpPr>
        <p:spPr>
          <a:xfrm>
            <a:off x="6171137" y="871322"/>
            <a:ext cx="874207" cy="4591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29C833-AF6D-504E-ADF7-0E733B0F3691}"/>
              </a:ext>
            </a:extLst>
          </p:cNvPr>
          <p:cNvSpPr txBox="1"/>
          <p:nvPr/>
        </p:nvSpPr>
        <p:spPr>
          <a:xfrm>
            <a:off x="1097645" y="131774"/>
            <a:ext cx="64942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Fit range (Station 18)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94C9711-8F09-F344-AD89-DB7096DBD9F7}"/>
              </a:ext>
            </a:extLst>
          </p:cNvPr>
          <p:cNvSpPr txBox="1"/>
          <p:nvPr/>
        </p:nvSpPr>
        <p:spPr>
          <a:xfrm>
            <a:off x="2633902" y="427905"/>
            <a:ext cx="8141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Vertical line: the end point I choose. 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143BE4B9-1F2A-6E40-8521-C4B672A65D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282" y="811737"/>
            <a:ext cx="3324444" cy="21600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4F78153-5A89-A64C-A68C-5CD7184A0D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8695" y="811737"/>
            <a:ext cx="3324444" cy="216000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6E4A7EFD-CA0B-2E44-9CD2-3815F182DF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282" y="2943431"/>
            <a:ext cx="3324444" cy="21600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CAB1B5B2-398A-2F44-AA1D-11FA6F2715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8695" y="2951898"/>
            <a:ext cx="3324444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1090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46EBD4-CBB2-7F47-9287-D089A60762FC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200633" y="887768"/>
            <a:ext cx="8742734" cy="64633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400" b="0" dirty="0"/>
          </a:p>
          <a:p>
            <a:pPr marL="0" lvl="1" indent="0">
              <a:buNone/>
            </a:pPr>
            <a:endParaRPr lang="en-US" sz="2000" b="0" dirty="0"/>
          </a:p>
          <a:p>
            <a:pPr marL="457200" lvl="3" indent="-457200">
              <a:buFont typeface="+mj-lt"/>
              <a:buAutoNum type="arabicPeriod"/>
            </a:pPr>
            <a:endParaRPr lang="en-US" sz="800" b="0" dirty="0"/>
          </a:p>
          <a:p>
            <a:pPr marL="457200" indent="-457200">
              <a:buFont typeface="+mj-lt"/>
              <a:buAutoNum type="arabicPeriod"/>
            </a:pPr>
            <a:endParaRPr lang="en-US" sz="2400" b="0" dirty="0"/>
          </a:p>
          <a:p>
            <a:pPr marL="0" indent="0">
              <a:buNone/>
            </a:pPr>
            <a:endParaRPr lang="en-US" sz="2400" b="0" dirty="0"/>
          </a:p>
          <a:p>
            <a:pPr marL="342900" indent="-342900">
              <a:buFont typeface="+mj-lt"/>
              <a:buAutoNum type="arabicPeriod"/>
            </a:pPr>
            <a:endParaRPr lang="en-US" sz="2400" b="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2400" b="0" dirty="0">
              <a:solidFill>
                <a:schemeClr val="tx1"/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6C5416C-9739-2F46-98DD-0F89AF48D5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B53F1-911B-F745-BD66-11EC17F59F6C}" type="slidenum">
              <a:rPr lang="en-US" smtClean="0"/>
              <a:t>14</a:t>
            </a:fld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9D204E4-FBA7-CF42-923B-64634650C151}"/>
              </a:ext>
            </a:extLst>
          </p:cNvPr>
          <p:cNvSpPr/>
          <p:nvPr/>
        </p:nvSpPr>
        <p:spPr>
          <a:xfrm>
            <a:off x="5536308" y="2417360"/>
            <a:ext cx="874207" cy="4591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F3A06E8-129E-A84D-8A62-EE93024293F7}"/>
              </a:ext>
            </a:extLst>
          </p:cNvPr>
          <p:cNvSpPr/>
          <p:nvPr/>
        </p:nvSpPr>
        <p:spPr>
          <a:xfrm>
            <a:off x="6080928" y="774501"/>
            <a:ext cx="289394" cy="2434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8D878C0-EFAE-9E42-893F-A95B3986F169}"/>
              </a:ext>
            </a:extLst>
          </p:cNvPr>
          <p:cNvSpPr/>
          <p:nvPr/>
        </p:nvSpPr>
        <p:spPr>
          <a:xfrm>
            <a:off x="6171137" y="871322"/>
            <a:ext cx="874207" cy="4591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29C833-AF6D-504E-ADF7-0E733B0F3691}"/>
              </a:ext>
            </a:extLst>
          </p:cNvPr>
          <p:cNvSpPr txBox="1"/>
          <p:nvPr/>
        </p:nvSpPr>
        <p:spPr>
          <a:xfrm>
            <a:off x="1097645" y="131774"/>
            <a:ext cx="64942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Example Fits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28F0F1-AAD6-B844-A26A-BA7F6CC9FD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826" y="1291914"/>
            <a:ext cx="3878518" cy="252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71DB281-B435-4047-A9F7-D0600499A7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5124" y="1291914"/>
            <a:ext cx="3878518" cy="2520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2C4CDE2-2B38-A848-9B19-930494EC37A7}"/>
              </a:ext>
            </a:extLst>
          </p:cNvPr>
          <p:cNvSpPr txBox="1"/>
          <p:nvPr/>
        </p:nvSpPr>
        <p:spPr>
          <a:xfrm>
            <a:off x="1728842" y="4210160"/>
            <a:ext cx="665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18 crystals survive in total, 14 of them from station 12 </a:t>
            </a:r>
          </a:p>
        </p:txBody>
      </p:sp>
    </p:spTree>
    <p:extLst>
      <p:ext uri="{BB962C8B-B14F-4D97-AF65-F5344CB8AC3E}">
        <p14:creationId xmlns:p14="http://schemas.microsoft.com/office/powerpoint/2010/main" val="33343655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46EBD4-CBB2-7F47-9287-D089A60762FC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200633" y="887767"/>
            <a:ext cx="8742734" cy="4031139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400" b="0" dirty="0"/>
          </a:p>
          <a:p>
            <a:pPr marL="0" lvl="1" indent="0">
              <a:buNone/>
            </a:pPr>
            <a:endParaRPr lang="en-US" sz="2000" b="0" dirty="0"/>
          </a:p>
          <a:p>
            <a:pPr marL="457200" lvl="3" indent="-457200">
              <a:buFont typeface="+mj-lt"/>
              <a:buAutoNum type="arabicPeriod"/>
            </a:pPr>
            <a:endParaRPr lang="en-US" sz="800" b="0" dirty="0"/>
          </a:p>
          <a:p>
            <a:pPr marL="457200" indent="-457200">
              <a:buFont typeface="+mj-lt"/>
              <a:buAutoNum type="arabicPeriod"/>
            </a:pPr>
            <a:endParaRPr lang="en-US" sz="2400" b="0" dirty="0"/>
          </a:p>
          <a:p>
            <a:pPr marL="0" indent="0">
              <a:buNone/>
            </a:pPr>
            <a:endParaRPr lang="en-US" sz="2400" b="0" dirty="0"/>
          </a:p>
          <a:p>
            <a:pPr marL="342900" indent="-342900">
              <a:buFont typeface="+mj-lt"/>
              <a:buAutoNum type="arabicPeriod"/>
            </a:pPr>
            <a:endParaRPr lang="en-US" sz="2400" b="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2400" b="0" dirty="0">
              <a:solidFill>
                <a:schemeClr val="tx1"/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6C5416C-9739-2F46-98DD-0F89AF48D5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B53F1-911B-F745-BD66-11EC17F59F6C}" type="slidenum">
              <a:rPr lang="en-US" smtClean="0"/>
              <a:t>15</a:t>
            </a:fld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9D204E4-FBA7-CF42-923B-64634650C151}"/>
              </a:ext>
            </a:extLst>
          </p:cNvPr>
          <p:cNvSpPr/>
          <p:nvPr/>
        </p:nvSpPr>
        <p:spPr>
          <a:xfrm>
            <a:off x="5536308" y="2417360"/>
            <a:ext cx="874207" cy="4591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F3A06E8-129E-A84D-8A62-EE93024293F7}"/>
              </a:ext>
            </a:extLst>
          </p:cNvPr>
          <p:cNvSpPr/>
          <p:nvPr/>
        </p:nvSpPr>
        <p:spPr>
          <a:xfrm>
            <a:off x="6080928" y="774501"/>
            <a:ext cx="289394" cy="2434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8D878C0-EFAE-9E42-893F-A95B3986F169}"/>
              </a:ext>
            </a:extLst>
          </p:cNvPr>
          <p:cNvSpPr/>
          <p:nvPr/>
        </p:nvSpPr>
        <p:spPr>
          <a:xfrm>
            <a:off x="6171137" y="871322"/>
            <a:ext cx="874207" cy="4591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52B2448-8F6C-9C43-82C9-36CDA6C30E18}"/>
              </a:ext>
            </a:extLst>
          </p:cNvPr>
          <p:cNvSpPr txBox="1"/>
          <p:nvPr/>
        </p:nvSpPr>
        <p:spPr>
          <a:xfrm>
            <a:off x="1122241" y="144268"/>
            <a:ext cx="64942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Comparison between E/p and laser parameters</a:t>
            </a:r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1FA8948C-C5AD-A647-8BFB-AD3626670D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608" y="768070"/>
            <a:ext cx="3324444" cy="2160000"/>
          </a:xfrm>
          <a:prstGeom prst="rect">
            <a:avLst/>
          </a:prstGeom>
        </p:spPr>
      </p:pic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4E68F5EE-3269-A141-900D-0FE0D966CF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1372" y="2906793"/>
            <a:ext cx="3324444" cy="2160000"/>
          </a:xfrm>
          <a:prstGeom prst="rect">
            <a:avLst/>
          </a:prstGeom>
        </p:spPr>
      </p:pic>
      <p:pic>
        <p:nvPicPr>
          <p:cNvPr id="12" name="Picture 11" descr="A close up of a map&#10;&#10;Description automatically generated">
            <a:extLst>
              <a:ext uri="{FF2B5EF4-FFF2-40B4-BE49-F238E27FC236}">
                <a16:creationId xmlns:a16="http://schemas.microsoft.com/office/drawing/2014/main" id="{CD8153BF-DCF6-C346-A64B-0C6CF80E0E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97707" y="802209"/>
            <a:ext cx="3324444" cy="2160000"/>
          </a:xfrm>
          <a:prstGeom prst="rect">
            <a:avLst/>
          </a:prstGeom>
        </p:spPr>
      </p:pic>
      <p:pic>
        <p:nvPicPr>
          <p:cNvPr id="16" name="Picture 15" descr="A screenshot of a cell phone&#10;&#10;Description automatically generated">
            <a:extLst>
              <a:ext uri="{FF2B5EF4-FFF2-40B4-BE49-F238E27FC236}">
                <a16:creationId xmlns:a16="http://schemas.microsoft.com/office/drawing/2014/main" id="{7AFADD17-0D14-5045-9565-A1F2136B32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34152" y="2938050"/>
            <a:ext cx="3324444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0668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46EBD4-CBB2-7F47-9287-D089A60762FC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200633" y="887767"/>
            <a:ext cx="8742734" cy="4031139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400" b="0" dirty="0"/>
          </a:p>
          <a:p>
            <a:pPr marL="0" lvl="1" indent="0">
              <a:buNone/>
            </a:pPr>
            <a:endParaRPr lang="en-US" sz="2000" b="0" dirty="0"/>
          </a:p>
          <a:p>
            <a:pPr marL="457200" lvl="3" indent="-457200">
              <a:buFont typeface="+mj-lt"/>
              <a:buAutoNum type="arabicPeriod"/>
            </a:pPr>
            <a:endParaRPr lang="en-US" sz="800" b="0" dirty="0"/>
          </a:p>
          <a:p>
            <a:pPr marL="457200" indent="-457200">
              <a:buFont typeface="+mj-lt"/>
              <a:buAutoNum type="arabicPeriod"/>
            </a:pPr>
            <a:endParaRPr lang="en-US" sz="2400" b="0" dirty="0"/>
          </a:p>
          <a:p>
            <a:pPr marL="0" indent="0">
              <a:buNone/>
            </a:pPr>
            <a:endParaRPr lang="en-US" sz="2400" b="0" dirty="0"/>
          </a:p>
          <a:p>
            <a:pPr marL="342900" indent="-342900">
              <a:buFont typeface="+mj-lt"/>
              <a:buAutoNum type="arabicPeriod"/>
            </a:pPr>
            <a:endParaRPr lang="en-US" sz="2400" b="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2400" b="0" dirty="0">
              <a:solidFill>
                <a:schemeClr val="tx1"/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6C5416C-9739-2F46-98DD-0F89AF48D5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B53F1-911B-F745-BD66-11EC17F59F6C}" type="slidenum">
              <a:rPr lang="en-US" smtClean="0"/>
              <a:t>16</a:t>
            </a:fld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9D204E4-FBA7-CF42-923B-64634650C151}"/>
              </a:ext>
            </a:extLst>
          </p:cNvPr>
          <p:cNvSpPr/>
          <p:nvPr/>
        </p:nvSpPr>
        <p:spPr>
          <a:xfrm>
            <a:off x="5536308" y="2417360"/>
            <a:ext cx="874207" cy="4591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F3A06E8-129E-A84D-8A62-EE93024293F7}"/>
              </a:ext>
            </a:extLst>
          </p:cNvPr>
          <p:cNvSpPr/>
          <p:nvPr/>
        </p:nvSpPr>
        <p:spPr>
          <a:xfrm>
            <a:off x="6080928" y="774501"/>
            <a:ext cx="289394" cy="2434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8D878C0-EFAE-9E42-893F-A95B3986F169}"/>
              </a:ext>
            </a:extLst>
          </p:cNvPr>
          <p:cNvSpPr/>
          <p:nvPr/>
        </p:nvSpPr>
        <p:spPr>
          <a:xfrm>
            <a:off x="6171137" y="871322"/>
            <a:ext cx="874207" cy="4591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52B2448-8F6C-9C43-82C9-36CDA6C30E18}"/>
              </a:ext>
            </a:extLst>
          </p:cNvPr>
          <p:cNvSpPr txBox="1"/>
          <p:nvPr/>
        </p:nvSpPr>
        <p:spPr>
          <a:xfrm>
            <a:off x="1826610" y="-29593"/>
            <a:ext cx="54907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Quantifying the deviation between E/p and laser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4DF185B-E42A-F746-AC33-221C0BED5B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3000" y="904713"/>
            <a:ext cx="4432592" cy="2880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C1BB727-E919-C14E-A90D-2D5AFDFCEC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6934" y="891885"/>
            <a:ext cx="4432592" cy="2880000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8F378D2E-B56F-784D-BA0E-8C91F7F1A863}"/>
              </a:ext>
            </a:extLst>
          </p:cNvPr>
          <p:cNvSpPr/>
          <p:nvPr/>
        </p:nvSpPr>
        <p:spPr>
          <a:xfrm>
            <a:off x="3090334" y="2266055"/>
            <a:ext cx="829733" cy="157315"/>
          </a:xfrm>
          <a:prstGeom prst="roundRect">
            <a:avLst/>
          </a:prstGeom>
          <a:noFill/>
          <a:ln>
            <a:solidFill>
              <a:srgbClr val="00B2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386BF53F-E010-604D-94B4-BC0F0981C547}"/>
              </a:ext>
            </a:extLst>
          </p:cNvPr>
          <p:cNvSpPr/>
          <p:nvPr/>
        </p:nvSpPr>
        <p:spPr>
          <a:xfrm>
            <a:off x="3090334" y="1622588"/>
            <a:ext cx="829733" cy="157315"/>
          </a:xfrm>
          <a:prstGeom prst="roundRect">
            <a:avLst/>
          </a:prstGeom>
          <a:noFill/>
          <a:ln>
            <a:solidFill>
              <a:srgbClr val="00B2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F56422BE-5A72-F44A-BA29-71D492DD6667}"/>
              </a:ext>
            </a:extLst>
          </p:cNvPr>
          <p:cNvSpPr/>
          <p:nvPr/>
        </p:nvSpPr>
        <p:spPr>
          <a:xfrm>
            <a:off x="7399868" y="2295901"/>
            <a:ext cx="829733" cy="157315"/>
          </a:xfrm>
          <a:prstGeom prst="roundRect">
            <a:avLst/>
          </a:prstGeom>
          <a:noFill/>
          <a:ln>
            <a:solidFill>
              <a:srgbClr val="00B2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ED40AA5E-B9A6-174A-B580-F0217D6E656B}"/>
              </a:ext>
            </a:extLst>
          </p:cNvPr>
          <p:cNvSpPr/>
          <p:nvPr/>
        </p:nvSpPr>
        <p:spPr>
          <a:xfrm>
            <a:off x="7399868" y="1643963"/>
            <a:ext cx="829733" cy="157315"/>
          </a:xfrm>
          <a:prstGeom prst="roundRect">
            <a:avLst/>
          </a:prstGeom>
          <a:noFill/>
          <a:ln>
            <a:solidFill>
              <a:srgbClr val="00B2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B4DD1AAC-2AC4-2549-BEF1-7CF9BDF840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44419" y="3771885"/>
            <a:ext cx="5154939" cy="13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4839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46EBD4-CBB2-7F47-9287-D089A60762FC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200633" y="887767"/>
            <a:ext cx="8742734" cy="4031139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400" b="0" dirty="0"/>
          </a:p>
          <a:p>
            <a:pPr marL="0" lvl="1" indent="0">
              <a:buNone/>
            </a:pPr>
            <a:endParaRPr lang="en-US" sz="2000" b="0" dirty="0"/>
          </a:p>
          <a:p>
            <a:pPr marL="457200" lvl="3" indent="-457200">
              <a:buFont typeface="+mj-lt"/>
              <a:buAutoNum type="arabicPeriod"/>
            </a:pPr>
            <a:endParaRPr lang="en-US" sz="800" b="0" dirty="0"/>
          </a:p>
          <a:p>
            <a:pPr marL="457200" indent="-457200">
              <a:buFont typeface="+mj-lt"/>
              <a:buAutoNum type="arabicPeriod"/>
            </a:pPr>
            <a:endParaRPr lang="en-US" sz="2400" b="0" dirty="0"/>
          </a:p>
          <a:p>
            <a:pPr marL="0" indent="0">
              <a:buNone/>
            </a:pPr>
            <a:endParaRPr lang="en-US" sz="2400" b="0" dirty="0"/>
          </a:p>
          <a:p>
            <a:pPr marL="342900" indent="-342900">
              <a:buFont typeface="+mj-lt"/>
              <a:buAutoNum type="arabicPeriod"/>
            </a:pPr>
            <a:endParaRPr lang="en-US" sz="2400" b="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2400" b="0" dirty="0">
              <a:solidFill>
                <a:schemeClr val="tx1"/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6C5416C-9739-2F46-98DD-0F89AF48D5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B53F1-911B-F745-BD66-11EC17F59F6C}" type="slidenum">
              <a:rPr lang="en-US" smtClean="0"/>
              <a:t>17</a:t>
            </a:fld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9D204E4-FBA7-CF42-923B-64634650C151}"/>
              </a:ext>
            </a:extLst>
          </p:cNvPr>
          <p:cNvSpPr/>
          <p:nvPr/>
        </p:nvSpPr>
        <p:spPr>
          <a:xfrm>
            <a:off x="5536308" y="2417360"/>
            <a:ext cx="874207" cy="4591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F3A06E8-129E-A84D-8A62-EE93024293F7}"/>
              </a:ext>
            </a:extLst>
          </p:cNvPr>
          <p:cNvSpPr/>
          <p:nvPr/>
        </p:nvSpPr>
        <p:spPr>
          <a:xfrm>
            <a:off x="6080928" y="774501"/>
            <a:ext cx="289394" cy="2434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8D878C0-EFAE-9E42-893F-A95B3986F169}"/>
              </a:ext>
            </a:extLst>
          </p:cNvPr>
          <p:cNvSpPr/>
          <p:nvPr/>
        </p:nvSpPr>
        <p:spPr>
          <a:xfrm>
            <a:off x="6171137" y="871322"/>
            <a:ext cx="874207" cy="4591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52B2448-8F6C-9C43-82C9-36CDA6C30E18}"/>
              </a:ext>
            </a:extLst>
          </p:cNvPr>
          <p:cNvSpPr txBox="1"/>
          <p:nvPr/>
        </p:nvSpPr>
        <p:spPr>
          <a:xfrm>
            <a:off x="1104752" y="212281"/>
            <a:ext cx="6494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Rinse and repeat: by breakout board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8FBEC9A-A9F8-4C49-9721-CF272B821F48}"/>
              </a:ext>
            </a:extLst>
          </p:cNvPr>
          <p:cNvSpPr txBox="1"/>
          <p:nvPr/>
        </p:nvSpPr>
        <p:spPr>
          <a:xfrm>
            <a:off x="701067" y="845171"/>
            <a:ext cx="7213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You can group together crystals to get higher stats, but…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You need to separate the crystals by breakout board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You must also normalize every crystal by it’s mean E/p (after 60 µs)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8A064DC-C602-6E4C-BE8D-E1DBF03BD4D6}"/>
              </a:ext>
            </a:extLst>
          </p:cNvPr>
          <p:cNvSpPr txBox="1"/>
          <p:nvPr/>
        </p:nvSpPr>
        <p:spPr>
          <a:xfrm>
            <a:off x="200633" y="1524955"/>
            <a:ext cx="8362155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pPr algn="ctr"/>
            <a:r>
              <a:rPr lang="en-US" sz="2800" b="1" dirty="0">
                <a:solidFill>
                  <a:srgbClr val="F8C244"/>
                </a:solidFill>
              </a:rPr>
              <a:t>Longer lifetime</a:t>
            </a:r>
            <a:r>
              <a:rPr lang="en-US" sz="2800" b="1" dirty="0"/>
              <a:t>, </a:t>
            </a:r>
            <a:r>
              <a:rPr lang="en-US" sz="2800" b="1" dirty="0">
                <a:solidFill>
                  <a:srgbClr val="49AFEB"/>
                </a:solidFill>
              </a:rPr>
              <a:t>shorter lifetime</a:t>
            </a:r>
          </a:p>
        </p:txBody>
      </p:sp>
      <p:pic>
        <p:nvPicPr>
          <p:cNvPr id="21" name="Picture 20" descr="A picture containing clock, water, yellow, sky&#10;&#10;Description automatically generated">
            <a:extLst>
              <a:ext uri="{FF2B5EF4-FFF2-40B4-BE49-F238E27FC236}">
                <a16:creationId xmlns:a16="http://schemas.microsoft.com/office/drawing/2014/main" id="{FC483B52-9C2A-3644-BD02-D5CD976B18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059" y="2231219"/>
            <a:ext cx="7211614" cy="27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3202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46EBD4-CBB2-7F47-9287-D089A60762FC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200633" y="887767"/>
            <a:ext cx="8742734" cy="4031139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400" b="0" dirty="0"/>
          </a:p>
          <a:p>
            <a:pPr marL="0" lvl="1" indent="0">
              <a:buNone/>
            </a:pPr>
            <a:endParaRPr lang="en-US" sz="2000" b="0" dirty="0"/>
          </a:p>
          <a:p>
            <a:pPr marL="457200" lvl="3" indent="-457200">
              <a:buFont typeface="+mj-lt"/>
              <a:buAutoNum type="arabicPeriod"/>
            </a:pPr>
            <a:endParaRPr lang="en-US" sz="800" b="0" dirty="0"/>
          </a:p>
          <a:p>
            <a:pPr marL="457200" indent="-457200">
              <a:buFont typeface="+mj-lt"/>
              <a:buAutoNum type="arabicPeriod"/>
            </a:pPr>
            <a:endParaRPr lang="en-US" sz="2400" b="0" dirty="0"/>
          </a:p>
          <a:p>
            <a:pPr marL="0" indent="0">
              <a:buNone/>
            </a:pPr>
            <a:endParaRPr lang="en-US" sz="2400" b="0" dirty="0"/>
          </a:p>
          <a:p>
            <a:pPr marL="342900" indent="-342900">
              <a:buFont typeface="+mj-lt"/>
              <a:buAutoNum type="arabicPeriod"/>
            </a:pPr>
            <a:endParaRPr lang="en-US" sz="2400" b="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2400" b="0" dirty="0">
              <a:solidFill>
                <a:schemeClr val="tx1"/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6C5416C-9739-2F46-98DD-0F89AF48D5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B53F1-911B-F745-BD66-11EC17F59F6C}" type="slidenum">
              <a:rPr lang="en-US" smtClean="0"/>
              <a:t>18</a:t>
            </a:fld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9D204E4-FBA7-CF42-923B-64634650C151}"/>
              </a:ext>
            </a:extLst>
          </p:cNvPr>
          <p:cNvSpPr/>
          <p:nvPr/>
        </p:nvSpPr>
        <p:spPr>
          <a:xfrm>
            <a:off x="5536308" y="2417360"/>
            <a:ext cx="874207" cy="4591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F3A06E8-129E-A84D-8A62-EE93024293F7}"/>
              </a:ext>
            </a:extLst>
          </p:cNvPr>
          <p:cNvSpPr/>
          <p:nvPr/>
        </p:nvSpPr>
        <p:spPr>
          <a:xfrm>
            <a:off x="6080928" y="774501"/>
            <a:ext cx="289394" cy="2434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8D878C0-EFAE-9E42-893F-A95B3986F169}"/>
              </a:ext>
            </a:extLst>
          </p:cNvPr>
          <p:cNvSpPr/>
          <p:nvPr/>
        </p:nvSpPr>
        <p:spPr>
          <a:xfrm>
            <a:off x="6171137" y="871322"/>
            <a:ext cx="874207" cy="4591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52B2448-8F6C-9C43-82C9-36CDA6C30E18}"/>
              </a:ext>
            </a:extLst>
          </p:cNvPr>
          <p:cNvSpPr txBox="1"/>
          <p:nvPr/>
        </p:nvSpPr>
        <p:spPr>
          <a:xfrm>
            <a:off x="1104752" y="212281"/>
            <a:ext cx="6494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Rinse and repeat: by breakout board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1B85DC-6175-A045-9E7B-3D2076AFBB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6228" y="726044"/>
            <a:ext cx="3324444" cy="216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86D6242-CAFF-FF4C-B523-E1B61BDA53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890" y="2872172"/>
            <a:ext cx="3324444" cy="2160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365FE38-6AB3-8745-BCD0-ABA0EDD5D8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66228" y="2860051"/>
            <a:ext cx="3324444" cy="2160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2C67E99-EAF6-C147-8140-05E8CE053D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4890" y="743336"/>
            <a:ext cx="3324444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6922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46EBD4-CBB2-7F47-9287-D089A60762FC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200633" y="887767"/>
            <a:ext cx="8742734" cy="4031139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400" b="0" dirty="0"/>
          </a:p>
          <a:p>
            <a:pPr marL="0" lvl="1" indent="0">
              <a:buNone/>
            </a:pPr>
            <a:endParaRPr lang="en-US" sz="2000" b="0" dirty="0"/>
          </a:p>
          <a:p>
            <a:pPr marL="457200" lvl="3" indent="-457200">
              <a:buFont typeface="+mj-lt"/>
              <a:buAutoNum type="arabicPeriod"/>
            </a:pPr>
            <a:endParaRPr lang="en-US" sz="800" b="0" dirty="0"/>
          </a:p>
          <a:p>
            <a:pPr marL="457200" indent="-457200">
              <a:buFont typeface="+mj-lt"/>
              <a:buAutoNum type="arabicPeriod"/>
            </a:pPr>
            <a:endParaRPr lang="en-US" sz="2400" b="0" dirty="0"/>
          </a:p>
          <a:p>
            <a:pPr marL="0" indent="0">
              <a:buNone/>
            </a:pPr>
            <a:endParaRPr lang="en-US" sz="2400" b="0" dirty="0"/>
          </a:p>
          <a:p>
            <a:pPr marL="342900" indent="-342900">
              <a:buFont typeface="+mj-lt"/>
              <a:buAutoNum type="arabicPeriod"/>
            </a:pPr>
            <a:endParaRPr lang="en-US" sz="2400" b="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2400" b="0" dirty="0">
              <a:solidFill>
                <a:schemeClr val="tx1"/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6C5416C-9739-2F46-98DD-0F89AF48D5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B53F1-911B-F745-BD66-11EC17F59F6C}" type="slidenum">
              <a:rPr lang="en-US" smtClean="0"/>
              <a:t>1</a:t>
            </a:fld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9D204E4-FBA7-CF42-923B-64634650C151}"/>
              </a:ext>
            </a:extLst>
          </p:cNvPr>
          <p:cNvSpPr/>
          <p:nvPr/>
        </p:nvSpPr>
        <p:spPr>
          <a:xfrm>
            <a:off x="5536308" y="2417360"/>
            <a:ext cx="874207" cy="4591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F3A06E8-129E-A84D-8A62-EE93024293F7}"/>
              </a:ext>
            </a:extLst>
          </p:cNvPr>
          <p:cNvSpPr/>
          <p:nvPr/>
        </p:nvSpPr>
        <p:spPr>
          <a:xfrm>
            <a:off x="6080928" y="774501"/>
            <a:ext cx="289394" cy="2434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8D878C0-EFAE-9E42-893F-A95B3986F169}"/>
              </a:ext>
            </a:extLst>
          </p:cNvPr>
          <p:cNvSpPr/>
          <p:nvPr/>
        </p:nvSpPr>
        <p:spPr>
          <a:xfrm>
            <a:off x="6171137" y="871322"/>
            <a:ext cx="874207" cy="4591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29C833-AF6D-504E-ADF7-0E733B0F3691}"/>
              </a:ext>
            </a:extLst>
          </p:cNvPr>
          <p:cNvSpPr txBox="1"/>
          <p:nvPr/>
        </p:nvSpPr>
        <p:spPr>
          <a:xfrm>
            <a:off x="1324885" y="122000"/>
            <a:ext cx="64942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Aim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F2927F-532A-784F-8A2C-74EEBB231947}"/>
              </a:ext>
            </a:extLst>
          </p:cNvPr>
          <p:cNvSpPr txBox="1"/>
          <p:nvPr/>
        </p:nvSpPr>
        <p:spPr>
          <a:xfrm>
            <a:off x="510987" y="999611"/>
            <a:ext cx="812202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1. Measure the in fill gain parameters using the E/p ratio (track-</a:t>
            </a:r>
            <a:r>
              <a:rPr lang="en-US" b="1" dirty="0" err="1"/>
              <a:t>calo</a:t>
            </a:r>
            <a:r>
              <a:rPr lang="en-US" b="1" dirty="0"/>
              <a:t> matched hits)</a:t>
            </a:r>
          </a:p>
          <a:p>
            <a:r>
              <a:rPr lang="en-US" b="1" dirty="0"/>
              <a:t> </a:t>
            </a:r>
          </a:p>
          <a:p>
            <a:r>
              <a:rPr lang="en-US" b="1" dirty="0"/>
              <a:t>2. Quantify the level of deviation between laser and E/p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2" name="Picture 11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2CB52A48-042F-9E4B-B34D-0882D1F7BE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845" y="2815539"/>
            <a:ext cx="2966917" cy="2160000"/>
          </a:xfrm>
          <a:prstGeom prst="rect">
            <a:avLst/>
          </a:prstGeom>
        </p:spPr>
      </p:pic>
      <p:pic>
        <p:nvPicPr>
          <p:cNvPr id="11" name="Picture 10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425C65A2-FF9E-D84A-9EB2-06C112AFC1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0754" y="2815539"/>
            <a:ext cx="3324444" cy="2160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8F57832-D1A3-8348-B387-2D557288EFA0}"/>
              </a:ext>
            </a:extLst>
          </p:cNvPr>
          <p:cNvSpPr txBox="1"/>
          <p:nvPr/>
        </p:nvSpPr>
        <p:spPr>
          <a:xfrm>
            <a:off x="1433665" y="2294156"/>
            <a:ext cx="2163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Laser example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45656E5-7BE7-234C-A582-6F8E72FF9601}"/>
              </a:ext>
            </a:extLst>
          </p:cNvPr>
          <p:cNvSpPr txBox="1"/>
          <p:nvPr/>
        </p:nvSpPr>
        <p:spPr>
          <a:xfrm>
            <a:off x="5370566" y="2294156"/>
            <a:ext cx="2163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E/p example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6BD5852-DC9F-7F4A-AE88-0DF17A18C9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4783" y="3142632"/>
            <a:ext cx="1593500" cy="214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2129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46EBD4-CBB2-7F47-9287-D089A60762FC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200633" y="887767"/>
            <a:ext cx="8742734" cy="4031139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400" b="0" dirty="0"/>
          </a:p>
          <a:p>
            <a:pPr marL="0" lvl="1" indent="0">
              <a:buNone/>
            </a:pPr>
            <a:endParaRPr lang="en-US" sz="2000" b="0" dirty="0"/>
          </a:p>
          <a:p>
            <a:pPr marL="457200" lvl="3" indent="-457200">
              <a:buFont typeface="+mj-lt"/>
              <a:buAutoNum type="arabicPeriod"/>
            </a:pPr>
            <a:endParaRPr lang="en-US" sz="800" b="0" dirty="0"/>
          </a:p>
          <a:p>
            <a:pPr marL="457200" indent="-457200">
              <a:buFont typeface="+mj-lt"/>
              <a:buAutoNum type="arabicPeriod"/>
            </a:pPr>
            <a:endParaRPr lang="en-US" sz="2400" b="0" dirty="0"/>
          </a:p>
          <a:p>
            <a:pPr marL="0" indent="0">
              <a:buNone/>
            </a:pPr>
            <a:endParaRPr lang="en-US" sz="2400" b="0" dirty="0"/>
          </a:p>
          <a:p>
            <a:pPr marL="342900" indent="-342900">
              <a:buFont typeface="+mj-lt"/>
              <a:buAutoNum type="arabicPeriod"/>
            </a:pPr>
            <a:endParaRPr lang="en-US" sz="2400" b="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2400" b="0" dirty="0">
              <a:solidFill>
                <a:schemeClr val="tx1"/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6C5416C-9739-2F46-98DD-0F89AF48D5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B53F1-911B-F745-BD66-11EC17F59F6C}" type="slidenum">
              <a:rPr lang="en-US" smtClean="0"/>
              <a:t>19</a:t>
            </a:fld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9D204E4-FBA7-CF42-923B-64634650C151}"/>
              </a:ext>
            </a:extLst>
          </p:cNvPr>
          <p:cNvSpPr/>
          <p:nvPr/>
        </p:nvSpPr>
        <p:spPr>
          <a:xfrm>
            <a:off x="5536308" y="2417360"/>
            <a:ext cx="874207" cy="4591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F3A06E8-129E-A84D-8A62-EE93024293F7}"/>
              </a:ext>
            </a:extLst>
          </p:cNvPr>
          <p:cNvSpPr/>
          <p:nvPr/>
        </p:nvSpPr>
        <p:spPr>
          <a:xfrm>
            <a:off x="6080928" y="774501"/>
            <a:ext cx="289394" cy="2434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8D878C0-EFAE-9E42-893F-A95B3986F169}"/>
              </a:ext>
            </a:extLst>
          </p:cNvPr>
          <p:cNvSpPr/>
          <p:nvPr/>
        </p:nvSpPr>
        <p:spPr>
          <a:xfrm>
            <a:off x="6171137" y="871322"/>
            <a:ext cx="874207" cy="4591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52B2448-8F6C-9C43-82C9-36CDA6C30E18}"/>
              </a:ext>
            </a:extLst>
          </p:cNvPr>
          <p:cNvSpPr txBox="1"/>
          <p:nvPr/>
        </p:nvSpPr>
        <p:spPr>
          <a:xfrm>
            <a:off x="1104752" y="212281"/>
            <a:ext cx="6494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Rinse and repeat: by breakout board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BF3274-8BE6-234E-814B-E6F80EE04A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3114" y="871322"/>
            <a:ext cx="4500000" cy="152678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399E062-64DE-6C40-957E-1953BA0BD9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7507" y="2398108"/>
            <a:ext cx="4500000" cy="178406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657982E-1978-9749-93AF-A338D10C3402}"/>
              </a:ext>
            </a:extLst>
          </p:cNvPr>
          <p:cNvSpPr txBox="1"/>
          <p:nvPr/>
        </p:nvSpPr>
        <p:spPr>
          <a:xfrm>
            <a:off x="406400" y="4326467"/>
            <a:ext cx="76284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believable result... Also, remember that station 18 is further from the inflector, and so is less affected by the splash/flash</a:t>
            </a:r>
          </a:p>
        </p:txBody>
      </p:sp>
    </p:spTree>
    <p:extLst>
      <p:ext uri="{BB962C8B-B14F-4D97-AF65-F5344CB8AC3E}">
        <p14:creationId xmlns:p14="http://schemas.microsoft.com/office/powerpoint/2010/main" val="33263248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46EBD4-CBB2-7F47-9287-D089A60762FC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200633" y="887767"/>
            <a:ext cx="8742734" cy="4031139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400" b="0" dirty="0"/>
          </a:p>
          <a:p>
            <a:pPr marL="0" lvl="1" indent="0">
              <a:buNone/>
            </a:pPr>
            <a:endParaRPr lang="en-US" sz="2000" b="0" dirty="0"/>
          </a:p>
          <a:p>
            <a:pPr marL="457200" lvl="3" indent="-457200">
              <a:buFont typeface="+mj-lt"/>
              <a:buAutoNum type="arabicPeriod"/>
            </a:pPr>
            <a:endParaRPr lang="en-US" sz="800" b="0" dirty="0"/>
          </a:p>
          <a:p>
            <a:pPr marL="457200" indent="-457200">
              <a:buFont typeface="+mj-lt"/>
              <a:buAutoNum type="arabicPeriod"/>
            </a:pPr>
            <a:endParaRPr lang="en-US" sz="2400" b="0" dirty="0"/>
          </a:p>
          <a:p>
            <a:pPr marL="0" indent="0">
              <a:buNone/>
            </a:pPr>
            <a:endParaRPr lang="en-US" sz="2400" b="0" dirty="0"/>
          </a:p>
          <a:p>
            <a:pPr marL="342900" indent="-342900">
              <a:buFont typeface="+mj-lt"/>
              <a:buAutoNum type="arabicPeriod"/>
            </a:pPr>
            <a:endParaRPr lang="en-US" sz="2400" b="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2400" b="0" dirty="0">
              <a:solidFill>
                <a:schemeClr val="tx1"/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6C5416C-9739-2F46-98DD-0F89AF48D5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B53F1-911B-F745-BD66-11EC17F59F6C}" type="slidenum">
              <a:rPr lang="en-US" smtClean="0"/>
              <a:t>20</a:t>
            </a:fld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9D204E4-FBA7-CF42-923B-64634650C151}"/>
              </a:ext>
            </a:extLst>
          </p:cNvPr>
          <p:cNvSpPr/>
          <p:nvPr/>
        </p:nvSpPr>
        <p:spPr>
          <a:xfrm>
            <a:off x="5536308" y="2417360"/>
            <a:ext cx="874207" cy="4591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F3A06E8-129E-A84D-8A62-EE93024293F7}"/>
              </a:ext>
            </a:extLst>
          </p:cNvPr>
          <p:cNvSpPr/>
          <p:nvPr/>
        </p:nvSpPr>
        <p:spPr>
          <a:xfrm>
            <a:off x="6080928" y="774501"/>
            <a:ext cx="289394" cy="2434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8D878C0-EFAE-9E42-893F-A95B3986F169}"/>
              </a:ext>
            </a:extLst>
          </p:cNvPr>
          <p:cNvSpPr/>
          <p:nvPr/>
        </p:nvSpPr>
        <p:spPr>
          <a:xfrm>
            <a:off x="6171137" y="871322"/>
            <a:ext cx="874207" cy="4591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52B2448-8F6C-9C43-82C9-36CDA6C30E18}"/>
              </a:ext>
            </a:extLst>
          </p:cNvPr>
          <p:cNvSpPr txBox="1"/>
          <p:nvPr/>
        </p:nvSpPr>
        <p:spPr>
          <a:xfrm>
            <a:off x="1324885" y="122000"/>
            <a:ext cx="6494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Summary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697E96F-91C3-DB4C-B5DE-E05FC138F3C6}"/>
              </a:ext>
            </a:extLst>
          </p:cNvPr>
          <p:cNvSpPr txBox="1"/>
          <p:nvPr/>
        </p:nvSpPr>
        <p:spPr>
          <a:xfrm>
            <a:off x="338211" y="1686855"/>
            <a:ext cx="765265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My results are consistent with the laser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 can estimate the percentage uncertainty on the IFG parameters (an attempt at coming up with a useful systematic from this study)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 need to run over the bigger data sets (this is all 60 hour)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27259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46EBD4-CBB2-7F47-9287-D089A60762FC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401266" y="-288296"/>
            <a:ext cx="8742734" cy="64633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400" b="0" dirty="0"/>
          </a:p>
          <a:p>
            <a:pPr marL="0" lvl="1" indent="0">
              <a:buNone/>
            </a:pPr>
            <a:endParaRPr lang="en-US" sz="2000" b="0" dirty="0"/>
          </a:p>
          <a:p>
            <a:pPr marL="457200" lvl="3" indent="-457200">
              <a:buFont typeface="+mj-lt"/>
              <a:buAutoNum type="arabicPeriod"/>
            </a:pPr>
            <a:endParaRPr lang="en-US" sz="800" b="0" dirty="0"/>
          </a:p>
          <a:p>
            <a:pPr marL="457200" indent="-457200">
              <a:buFont typeface="+mj-lt"/>
              <a:buAutoNum type="arabicPeriod"/>
            </a:pPr>
            <a:endParaRPr lang="en-US" sz="2400" b="0" dirty="0"/>
          </a:p>
          <a:p>
            <a:pPr marL="0" indent="0">
              <a:buNone/>
            </a:pPr>
            <a:endParaRPr lang="en-US" sz="2400" b="0" dirty="0"/>
          </a:p>
          <a:p>
            <a:pPr marL="342900" indent="-342900">
              <a:buFont typeface="+mj-lt"/>
              <a:buAutoNum type="arabicPeriod"/>
            </a:pPr>
            <a:endParaRPr lang="en-US" sz="2400" b="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2400" b="0" dirty="0">
              <a:solidFill>
                <a:schemeClr val="tx1"/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6C5416C-9739-2F46-98DD-0F89AF48D5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B53F1-911B-F745-BD66-11EC17F59F6C}" type="slidenum">
              <a:rPr lang="en-US" smtClean="0"/>
              <a:t>21</a:t>
            </a:fld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F3A06E8-129E-A84D-8A62-EE93024293F7}"/>
              </a:ext>
            </a:extLst>
          </p:cNvPr>
          <p:cNvSpPr/>
          <p:nvPr/>
        </p:nvSpPr>
        <p:spPr>
          <a:xfrm>
            <a:off x="6080928" y="774501"/>
            <a:ext cx="289394" cy="2434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29C833-AF6D-504E-ADF7-0E733B0F3691}"/>
              </a:ext>
            </a:extLst>
          </p:cNvPr>
          <p:cNvSpPr txBox="1"/>
          <p:nvPr/>
        </p:nvSpPr>
        <p:spPr>
          <a:xfrm>
            <a:off x="1324885" y="122000"/>
            <a:ext cx="64942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All Fits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8D878C0-EFAE-9E42-893F-A95B3986F169}"/>
              </a:ext>
            </a:extLst>
          </p:cNvPr>
          <p:cNvSpPr/>
          <p:nvPr/>
        </p:nvSpPr>
        <p:spPr>
          <a:xfrm>
            <a:off x="6171137" y="871322"/>
            <a:ext cx="874207" cy="4591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3" name="Picture 52" descr="A screenshot of a cell phone&#10;&#10;Description automatically generated">
            <a:extLst>
              <a:ext uri="{FF2B5EF4-FFF2-40B4-BE49-F238E27FC236}">
                <a16:creationId xmlns:a16="http://schemas.microsoft.com/office/drawing/2014/main" id="{DB88B1C7-10D3-084B-982B-4952426B08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633" y="743160"/>
            <a:ext cx="1662222" cy="1080000"/>
          </a:xfrm>
          <a:prstGeom prst="rect">
            <a:avLst/>
          </a:prstGeom>
        </p:spPr>
      </p:pic>
      <p:pic>
        <p:nvPicPr>
          <p:cNvPr id="55" name="Picture 54" descr="A screenshot of a cell phone&#10;&#10;Description automatically generated">
            <a:extLst>
              <a:ext uri="{FF2B5EF4-FFF2-40B4-BE49-F238E27FC236}">
                <a16:creationId xmlns:a16="http://schemas.microsoft.com/office/drawing/2014/main" id="{11916551-890C-C848-A438-363CFB6D15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2855" y="743160"/>
            <a:ext cx="1662222" cy="1080000"/>
          </a:xfrm>
          <a:prstGeom prst="rect">
            <a:avLst/>
          </a:prstGeom>
        </p:spPr>
      </p:pic>
      <p:pic>
        <p:nvPicPr>
          <p:cNvPr id="57" name="Picture 56" descr="A screenshot of a cell phone&#10;&#10;Description automatically generated">
            <a:extLst>
              <a:ext uri="{FF2B5EF4-FFF2-40B4-BE49-F238E27FC236}">
                <a16:creationId xmlns:a16="http://schemas.microsoft.com/office/drawing/2014/main" id="{EEF1282E-687B-044A-806D-254F7C1892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0507" y="738791"/>
            <a:ext cx="1662222" cy="1080000"/>
          </a:xfrm>
          <a:prstGeom prst="rect">
            <a:avLst/>
          </a:prstGeom>
        </p:spPr>
      </p:pic>
      <p:pic>
        <p:nvPicPr>
          <p:cNvPr id="59" name="Picture 58" descr="A screenshot of a cell phone&#10;&#10;Description automatically generated">
            <a:extLst>
              <a:ext uri="{FF2B5EF4-FFF2-40B4-BE49-F238E27FC236}">
                <a16:creationId xmlns:a16="http://schemas.microsoft.com/office/drawing/2014/main" id="{4FF59899-CB50-3440-85C4-5B32B172D4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9080" y="734022"/>
            <a:ext cx="1662222" cy="1080000"/>
          </a:xfrm>
          <a:prstGeom prst="rect">
            <a:avLst/>
          </a:prstGeom>
        </p:spPr>
      </p:pic>
      <p:pic>
        <p:nvPicPr>
          <p:cNvPr id="61" name="Picture 60" descr="A screenshot of a cell phone&#10;&#10;Description automatically generated">
            <a:extLst>
              <a:ext uri="{FF2B5EF4-FFF2-40B4-BE49-F238E27FC236}">
                <a16:creationId xmlns:a16="http://schemas.microsoft.com/office/drawing/2014/main" id="{D25158DD-FD38-8D43-B87F-1E72221125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42162" y="734022"/>
            <a:ext cx="1662222" cy="1080000"/>
          </a:xfrm>
          <a:prstGeom prst="rect">
            <a:avLst/>
          </a:prstGeom>
        </p:spPr>
      </p:pic>
      <p:pic>
        <p:nvPicPr>
          <p:cNvPr id="63" name="Picture 62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9C871243-1DDC-D94E-A33C-E4CD035827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9378" y="1832261"/>
            <a:ext cx="1662222" cy="1080000"/>
          </a:xfrm>
          <a:prstGeom prst="rect">
            <a:avLst/>
          </a:prstGeom>
        </p:spPr>
      </p:pic>
      <p:pic>
        <p:nvPicPr>
          <p:cNvPr id="65" name="Picture 64" descr="A screenshot of a cell phone&#10;&#10;Description automatically generated">
            <a:extLst>
              <a:ext uri="{FF2B5EF4-FFF2-40B4-BE49-F238E27FC236}">
                <a16:creationId xmlns:a16="http://schemas.microsoft.com/office/drawing/2014/main" id="{7CF314BC-A39F-884E-8FE0-F16DF07104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58285" y="1844050"/>
            <a:ext cx="1662222" cy="1080000"/>
          </a:xfrm>
          <a:prstGeom prst="rect">
            <a:avLst/>
          </a:prstGeom>
        </p:spPr>
      </p:pic>
      <p:pic>
        <p:nvPicPr>
          <p:cNvPr id="67" name="Picture 66" descr="A screenshot of a cell phone&#10;&#10;Description automatically generated">
            <a:extLst>
              <a:ext uri="{FF2B5EF4-FFF2-40B4-BE49-F238E27FC236}">
                <a16:creationId xmlns:a16="http://schemas.microsoft.com/office/drawing/2014/main" id="{63965AC1-EF60-674E-9671-7C1E3C8D431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15937" y="1823160"/>
            <a:ext cx="1662222" cy="1080000"/>
          </a:xfrm>
          <a:prstGeom prst="rect">
            <a:avLst/>
          </a:prstGeom>
        </p:spPr>
      </p:pic>
      <p:pic>
        <p:nvPicPr>
          <p:cNvPr id="69" name="Picture 68" descr="A screenshot of a cell phone&#10;&#10;Description automatically generated">
            <a:extLst>
              <a:ext uri="{FF2B5EF4-FFF2-40B4-BE49-F238E27FC236}">
                <a16:creationId xmlns:a16="http://schemas.microsoft.com/office/drawing/2014/main" id="{9D89D5F6-4ED3-5E48-9464-3FE722B02F5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01579" y="1827160"/>
            <a:ext cx="1662222" cy="1080000"/>
          </a:xfrm>
          <a:prstGeom prst="rect">
            <a:avLst/>
          </a:prstGeom>
        </p:spPr>
      </p:pic>
      <p:pic>
        <p:nvPicPr>
          <p:cNvPr id="71" name="Picture 70" descr="A screenshot of a cell phone&#10;&#10;Description automatically generated">
            <a:extLst>
              <a:ext uri="{FF2B5EF4-FFF2-40B4-BE49-F238E27FC236}">
                <a16:creationId xmlns:a16="http://schemas.microsoft.com/office/drawing/2014/main" id="{9CEAB824-C21C-7F44-900F-8CD55F30CCB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53083" y="1814022"/>
            <a:ext cx="1662222" cy="1080000"/>
          </a:xfrm>
          <a:prstGeom prst="rect">
            <a:avLst/>
          </a:prstGeom>
        </p:spPr>
      </p:pic>
      <p:pic>
        <p:nvPicPr>
          <p:cNvPr id="73" name="Picture 72" descr="A screenshot of a cell phone&#10;&#10;Description automatically generated">
            <a:extLst>
              <a:ext uri="{FF2B5EF4-FFF2-40B4-BE49-F238E27FC236}">
                <a16:creationId xmlns:a16="http://schemas.microsoft.com/office/drawing/2014/main" id="{59606675-EBC1-A047-B082-0219EEB8CBD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32801" y="2944567"/>
            <a:ext cx="1662222" cy="1080000"/>
          </a:xfrm>
          <a:prstGeom prst="rect">
            <a:avLst/>
          </a:prstGeom>
        </p:spPr>
      </p:pic>
      <p:pic>
        <p:nvPicPr>
          <p:cNvPr id="75" name="Picture 74" descr="A screenshot of a cell phone&#10;&#10;Description automatically generated">
            <a:extLst>
              <a:ext uri="{FF2B5EF4-FFF2-40B4-BE49-F238E27FC236}">
                <a16:creationId xmlns:a16="http://schemas.microsoft.com/office/drawing/2014/main" id="{12CDF9CF-1F11-6442-9B3C-A29F382C31A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916150" y="2944567"/>
            <a:ext cx="1662222" cy="1080000"/>
          </a:xfrm>
          <a:prstGeom prst="rect">
            <a:avLst/>
          </a:prstGeom>
        </p:spPr>
      </p:pic>
      <p:pic>
        <p:nvPicPr>
          <p:cNvPr id="77" name="Picture 76" descr="A screenshot of a cell phone&#10;&#10;Description automatically generated">
            <a:extLst>
              <a:ext uri="{FF2B5EF4-FFF2-40B4-BE49-F238E27FC236}">
                <a16:creationId xmlns:a16="http://schemas.microsoft.com/office/drawing/2014/main" id="{8D0C1013-BD7A-6947-8473-4C1822790E4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578372" y="2923677"/>
            <a:ext cx="1662222" cy="1080000"/>
          </a:xfrm>
          <a:prstGeom prst="rect">
            <a:avLst/>
          </a:prstGeom>
        </p:spPr>
      </p:pic>
      <p:pic>
        <p:nvPicPr>
          <p:cNvPr id="79" name="Picture 78" descr="A screenshot of a cell phone&#10;&#10;Description automatically generated">
            <a:extLst>
              <a:ext uri="{FF2B5EF4-FFF2-40B4-BE49-F238E27FC236}">
                <a16:creationId xmlns:a16="http://schemas.microsoft.com/office/drawing/2014/main" id="{A845330A-3EF3-0F42-9151-5EA4F79A651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235354" y="2957574"/>
            <a:ext cx="1662222" cy="1080000"/>
          </a:xfrm>
          <a:prstGeom prst="rect">
            <a:avLst/>
          </a:prstGeom>
        </p:spPr>
      </p:pic>
      <p:pic>
        <p:nvPicPr>
          <p:cNvPr id="81" name="Picture 80" descr="A screenshot of a cell phone&#10;&#10;Description automatically generated">
            <a:extLst>
              <a:ext uri="{FF2B5EF4-FFF2-40B4-BE49-F238E27FC236}">
                <a16:creationId xmlns:a16="http://schemas.microsoft.com/office/drawing/2014/main" id="{5069D027-B995-D041-B63B-262E1C8DF02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941318" y="2943233"/>
            <a:ext cx="1662222" cy="1080000"/>
          </a:xfrm>
          <a:prstGeom prst="rect">
            <a:avLst/>
          </a:prstGeom>
        </p:spPr>
      </p:pic>
      <p:pic>
        <p:nvPicPr>
          <p:cNvPr id="83" name="Picture 82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C97D4E16-2F39-3E40-9C43-F349A4E1A27A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53928" y="4063500"/>
            <a:ext cx="1662222" cy="1080000"/>
          </a:xfrm>
          <a:prstGeom prst="rect">
            <a:avLst/>
          </a:prstGeom>
        </p:spPr>
      </p:pic>
      <p:pic>
        <p:nvPicPr>
          <p:cNvPr id="85" name="Picture 84" descr="A screenshot of a cell phone&#10;&#10;Description automatically generated">
            <a:extLst>
              <a:ext uri="{FF2B5EF4-FFF2-40B4-BE49-F238E27FC236}">
                <a16:creationId xmlns:a16="http://schemas.microsoft.com/office/drawing/2014/main" id="{97DA6C86-8710-CE43-8C31-380D7A913F07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916150" y="4058464"/>
            <a:ext cx="1662222" cy="1080000"/>
          </a:xfrm>
          <a:prstGeom prst="rect">
            <a:avLst/>
          </a:prstGeom>
        </p:spPr>
      </p:pic>
      <p:pic>
        <p:nvPicPr>
          <p:cNvPr id="87" name="Picture 86" descr="A screenshot of a cell phone&#10;&#10;Description automatically generated">
            <a:extLst>
              <a:ext uri="{FF2B5EF4-FFF2-40B4-BE49-F238E27FC236}">
                <a16:creationId xmlns:a16="http://schemas.microsoft.com/office/drawing/2014/main" id="{B66F01FC-2D5B-2445-9761-F6D5EB11332C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578372" y="4058464"/>
            <a:ext cx="1662222" cy="1080000"/>
          </a:xfrm>
          <a:prstGeom prst="rect">
            <a:avLst/>
          </a:prstGeom>
        </p:spPr>
      </p:pic>
      <p:sp>
        <p:nvSpPr>
          <p:cNvPr id="88" name="TextBox 87">
            <a:extLst>
              <a:ext uri="{FF2B5EF4-FFF2-40B4-BE49-F238E27FC236}">
                <a16:creationId xmlns:a16="http://schemas.microsoft.com/office/drawing/2014/main" id="{CD5B5BBF-45CB-574D-95EC-787BF360E1B1}"/>
              </a:ext>
            </a:extLst>
          </p:cNvPr>
          <p:cNvSpPr txBox="1"/>
          <p:nvPr/>
        </p:nvSpPr>
        <p:spPr>
          <a:xfrm>
            <a:off x="5427406" y="4388203"/>
            <a:ext cx="3515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18 crystals survive the quality cuts</a:t>
            </a:r>
          </a:p>
        </p:txBody>
      </p:sp>
    </p:spTree>
    <p:extLst>
      <p:ext uri="{BB962C8B-B14F-4D97-AF65-F5344CB8AC3E}">
        <p14:creationId xmlns:p14="http://schemas.microsoft.com/office/powerpoint/2010/main" val="18061739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46EBD4-CBB2-7F47-9287-D089A60762FC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200633" y="887767"/>
            <a:ext cx="8742734" cy="4031139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400" b="0" dirty="0"/>
          </a:p>
          <a:p>
            <a:pPr marL="0" lvl="1" indent="0">
              <a:buNone/>
            </a:pPr>
            <a:endParaRPr lang="en-US" sz="2000" b="0" dirty="0"/>
          </a:p>
          <a:p>
            <a:pPr marL="457200" lvl="3" indent="-457200">
              <a:buFont typeface="+mj-lt"/>
              <a:buAutoNum type="arabicPeriod"/>
            </a:pPr>
            <a:endParaRPr lang="en-US" sz="800" b="0" dirty="0"/>
          </a:p>
          <a:p>
            <a:pPr marL="457200" indent="-457200">
              <a:buFont typeface="+mj-lt"/>
              <a:buAutoNum type="arabicPeriod"/>
            </a:pPr>
            <a:endParaRPr lang="en-US" sz="2400" b="0" dirty="0"/>
          </a:p>
          <a:p>
            <a:pPr marL="0" indent="0">
              <a:buNone/>
            </a:pPr>
            <a:endParaRPr lang="en-US" sz="2400" b="0" dirty="0"/>
          </a:p>
          <a:p>
            <a:pPr marL="342900" indent="-342900">
              <a:buFont typeface="+mj-lt"/>
              <a:buAutoNum type="arabicPeriod"/>
            </a:pPr>
            <a:endParaRPr lang="en-US" sz="2400" b="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2400" b="0" dirty="0">
              <a:solidFill>
                <a:schemeClr val="tx1"/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6C5416C-9739-2F46-98DD-0F89AF48D5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B53F1-911B-F745-BD66-11EC17F59F6C}" type="slidenum">
              <a:rPr lang="en-US" smtClean="0"/>
              <a:t>2</a:t>
            </a:fld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9D204E4-FBA7-CF42-923B-64634650C151}"/>
              </a:ext>
            </a:extLst>
          </p:cNvPr>
          <p:cNvSpPr/>
          <p:nvPr/>
        </p:nvSpPr>
        <p:spPr>
          <a:xfrm>
            <a:off x="5536308" y="2417360"/>
            <a:ext cx="874207" cy="4591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F3A06E8-129E-A84D-8A62-EE93024293F7}"/>
              </a:ext>
            </a:extLst>
          </p:cNvPr>
          <p:cNvSpPr/>
          <p:nvPr/>
        </p:nvSpPr>
        <p:spPr>
          <a:xfrm>
            <a:off x="6080928" y="774501"/>
            <a:ext cx="289394" cy="2434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8D878C0-EFAE-9E42-893F-A95B3986F169}"/>
              </a:ext>
            </a:extLst>
          </p:cNvPr>
          <p:cNvSpPr/>
          <p:nvPr/>
        </p:nvSpPr>
        <p:spPr>
          <a:xfrm>
            <a:off x="6171137" y="871322"/>
            <a:ext cx="874207" cy="4591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29C833-AF6D-504E-ADF7-0E733B0F3691}"/>
              </a:ext>
            </a:extLst>
          </p:cNvPr>
          <p:cNvSpPr txBox="1"/>
          <p:nvPr/>
        </p:nvSpPr>
        <p:spPr>
          <a:xfrm>
            <a:off x="1324885" y="122000"/>
            <a:ext cx="64942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Problem: Statistics Limited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F2927F-532A-784F-8A2C-74EEBB231947}"/>
              </a:ext>
            </a:extLst>
          </p:cNvPr>
          <p:cNvSpPr txBox="1"/>
          <p:nvPr/>
        </p:nvSpPr>
        <p:spPr>
          <a:xfrm>
            <a:off x="86667" y="855477"/>
            <a:ext cx="896731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="1" u="sng" dirty="0">
              <a:solidFill>
                <a:srgbClr val="7030A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I’ve been struggling with low statistics per crystal, especially near the </a:t>
            </a:r>
            <a:r>
              <a:rPr lang="en-US" b="1" dirty="0" err="1"/>
              <a:t>calo</a:t>
            </a:r>
            <a:r>
              <a:rPr lang="en-US" b="1" dirty="0"/>
              <a:t> edges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You need as many tracks as possible or else you get rubbish like this: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6FD060E-C735-4A4A-A996-2F0F3C9BC45B}"/>
              </a:ext>
            </a:extLst>
          </p:cNvPr>
          <p:cNvSpPr txBox="1"/>
          <p:nvPr/>
        </p:nvSpPr>
        <p:spPr>
          <a:xfrm>
            <a:off x="646812" y="1463336"/>
            <a:ext cx="148723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100" b="1" dirty="0">
              <a:highlight>
                <a:srgbClr val="FFFF00"/>
              </a:highlight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B45C2E0-8034-2047-A35D-2861790671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462386" y="1815729"/>
            <a:ext cx="2215872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5695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46EBD4-CBB2-7F47-9287-D089A60762FC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200633" y="887767"/>
            <a:ext cx="8742734" cy="4031139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400" b="0" dirty="0"/>
          </a:p>
          <a:p>
            <a:pPr marL="0" lvl="1" indent="0">
              <a:buNone/>
            </a:pPr>
            <a:endParaRPr lang="en-US" sz="2000" b="0" dirty="0"/>
          </a:p>
          <a:p>
            <a:pPr marL="457200" lvl="3" indent="-457200">
              <a:buFont typeface="+mj-lt"/>
              <a:buAutoNum type="arabicPeriod"/>
            </a:pPr>
            <a:endParaRPr lang="en-US" sz="800" b="0" dirty="0"/>
          </a:p>
          <a:p>
            <a:pPr marL="457200" indent="-457200">
              <a:buFont typeface="+mj-lt"/>
              <a:buAutoNum type="arabicPeriod"/>
            </a:pPr>
            <a:endParaRPr lang="en-US" sz="2400" b="0" dirty="0"/>
          </a:p>
          <a:p>
            <a:pPr marL="0" indent="0">
              <a:buNone/>
            </a:pPr>
            <a:endParaRPr lang="en-US" sz="2400" b="0" dirty="0"/>
          </a:p>
          <a:p>
            <a:pPr marL="342900" indent="-342900">
              <a:buFont typeface="+mj-lt"/>
              <a:buAutoNum type="arabicPeriod"/>
            </a:pPr>
            <a:endParaRPr lang="en-US" sz="2400" b="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2400" b="0" dirty="0">
              <a:solidFill>
                <a:schemeClr val="tx1"/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6C5416C-9739-2F46-98DD-0F89AF48D5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B53F1-911B-F745-BD66-11EC17F59F6C}" type="slidenum">
              <a:rPr lang="en-US" smtClean="0"/>
              <a:t>3</a:t>
            </a:fld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9D204E4-FBA7-CF42-923B-64634650C151}"/>
              </a:ext>
            </a:extLst>
          </p:cNvPr>
          <p:cNvSpPr/>
          <p:nvPr/>
        </p:nvSpPr>
        <p:spPr>
          <a:xfrm>
            <a:off x="5536308" y="2417360"/>
            <a:ext cx="874207" cy="4591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F3A06E8-129E-A84D-8A62-EE93024293F7}"/>
              </a:ext>
            </a:extLst>
          </p:cNvPr>
          <p:cNvSpPr/>
          <p:nvPr/>
        </p:nvSpPr>
        <p:spPr>
          <a:xfrm>
            <a:off x="6080928" y="774501"/>
            <a:ext cx="289394" cy="2434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8D878C0-EFAE-9E42-893F-A95B3986F169}"/>
              </a:ext>
            </a:extLst>
          </p:cNvPr>
          <p:cNvSpPr/>
          <p:nvPr/>
        </p:nvSpPr>
        <p:spPr>
          <a:xfrm>
            <a:off x="6171137" y="871322"/>
            <a:ext cx="874207" cy="4591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29C833-AF6D-504E-ADF7-0E733B0F3691}"/>
              </a:ext>
            </a:extLst>
          </p:cNvPr>
          <p:cNvSpPr txBox="1"/>
          <p:nvPr/>
        </p:nvSpPr>
        <p:spPr>
          <a:xfrm>
            <a:off x="1324885" y="122000"/>
            <a:ext cx="64942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Problem: Statistics Limited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F2927F-532A-784F-8A2C-74EEBB231947}"/>
              </a:ext>
            </a:extLst>
          </p:cNvPr>
          <p:cNvSpPr txBox="1"/>
          <p:nvPr/>
        </p:nvSpPr>
        <p:spPr>
          <a:xfrm>
            <a:off x="86667" y="855477"/>
            <a:ext cx="896731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="1" u="sng" dirty="0">
              <a:solidFill>
                <a:srgbClr val="7030A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I’ve been struggling with low statistics per crystal, especially near the </a:t>
            </a:r>
            <a:r>
              <a:rPr lang="en-US" b="1" dirty="0" err="1"/>
              <a:t>calo</a:t>
            </a:r>
            <a:r>
              <a:rPr lang="en-US" b="1" dirty="0"/>
              <a:t> edges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You need </a:t>
            </a:r>
            <a:r>
              <a:rPr lang="en-US" b="1" dirty="0">
                <a:highlight>
                  <a:srgbClr val="FFFF00"/>
                </a:highlight>
              </a:rPr>
              <a:t>as many tracks as possible* </a:t>
            </a:r>
            <a:r>
              <a:rPr lang="en-US" b="1" dirty="0"/>
              <a:t>or else you get rubbish like this: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6FD060E-C735-4A4A-A996-2F0F3C9BC45B}"/>
              </a:ext>
            </a:extLst>
          </p:cNvPr>
          <p:cNvSpPr txBox="1"/>
          <p:nvPr/>
        </p:nvSpPr>
        <p:spPr>
          <a:xfrm>
            <a:off x="646812" y="1463336"/>
            <a:ext cx="148723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100" b="1" dirty="0">
              <a:highlight>
                <a:srgbClr val="FFFF00"/>
              </a:highlight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B45C2E0-8034-2047-A35D-2861790671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462386" y="1815729"/>
            <a:ext cx="2215872" cy="36000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266EE27-671A-904A-9A31-2CBC434F14FF}"/>
              </a:ext>
            </a:extLst>
          </p:cNvPr>
          <p:cNvSpPr txBox="1"/>
          <p:nvPr/>
        </p:nvSpPr>
        <p:spPr>
          <a:xfrm>
            <a:off x="8851" y="4723665"/>
            <a:ext cx="8967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*without comprising track quality</a:t>
            </a:r>
          </a:p>
        </p:txBody>
      </p:sp>
    </p:spTree>
    <p:extLst>
      <p:ext uri="{BB962C8B-B14F-4D97-AF65-F5344CB8AC3E}">
        <p14:creationId xmlns:p14="http://schemas.microsoft.com/office/powerpoint/2010/main" val="18413383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46EBD4-CBB2-7F47-9287-D089A60762FC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200633" y="887767"/>
            <a:ext cx="8742734" cy="4031139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400" b="0" dirty="0"/>
          </a:p>
          <a:p>
            <a:pPr marL="0" lvl="1" indent="0">
              <a:buNone/>
            </a:pPr>
            <a:endParaRPr lang="en-US" sz="2000" b="0" dirty="0"/>
          </a:p>
          <a:p>
            <a:pPr marL="457200" lvl="3" indent="-457200">
              <a:buFont typeface="+mj-lt"/>
              <a:buAutoNum type="arabicPeriod"/>
            </a:pPr>
            <a:endParaRPr lang="en-US" sz="800" b="0" dirty="0"/>
          </a:p>
          <a:p>
            <a:pPr marL="457200" indent="-457200">
              <a:buFont typeface="+mj-lt"/>
              <a:buAutoNum type="arabicPeriod"/>
            </a:pPr>
            <a:endParaRPr lang="en-US" sz="2400" b="0" dirty="0"/>
          </a:p>
          <a:p>
            <a:pPr marL="0" indent="0">
              <a:buNone/>
            </a:pPr>
            <a:endParaRPr lang="en-US" sz="2400" b="0" dirty="0"/>
          </a:p>
          <a:p>
            <a:pPr marL="342900" indent="-342900">
              <a:buFont typeface="+mj-lt"/>
              <a:buAutoNum type="arabicPeriod"/>
            </a:pPr>
            <a:endParaRPr lang="en-US" sz="2400" b="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2400" b="0" dirty="0">
              <a:solidFill>
                <a:schemeClr val="tx1"/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6C5416C-9739-2F46-98DD-0F89AF48D5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B53F1-911B-F745-BD66-11EC17F59F6C}" type="slidenum">
              <a:rPr lang="en-US" smtClean="0"/>
              <a:t>4</a:t>
            </a:fld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9D204E4-FBA7-CF42-923B-64634650C151}"/>
              </a:ext>
            </a:extLst>
          </p:cNvPr>
          <p:cNvSpPr/>
          <p:nvPr/>
        </p:nvSpPr>
        <p:spPr>
          <a:xfrm>
            <a:off x="5536308" y="2417360"/>
            <a:ext cx="874207" cy="4591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F3A06E8-129E-A84D-8A62-EE93024293F7}"/>
              </a:ext>
            </a:extLst>
          </p:cNvPr>
          <p:cNvSpPr/>
          <p:nvPr/>
        </p:nvSpPr>
        <p:spPr>
          <a:xfrm>
            <a:off x="6080928" y="774501"/>
            <a:ext cx="289394" cy="2434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8D878C0-EFAE-9E42-893F-A95B3986F169}"/>
              </a:ext>
            </a:extLst>
          </p:cNvPr>
          <p:cNvSpPr/>
          <p:nvPr/>
        </p:nvSpPr>
        <p:spPr>
          <a:xfrm>
            <a:off x="6171137" y="871322"/>
            <a:ext cx="874207" cy="4591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29C833-AF6D-504E-ADF7-0E733B0F3691}"/>
              </a:ext>
            </a:extLst>
          </p:cNvPr>
          <p:cNvSpPr txBox="1"/>
          <p:nvPr/>
        </p:nvSpPr>
        <p:spPr>
          <a:xfrm>
            <a:off x="1324885" y="122000"/>
            <a:ext cx="64942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Solution: Loosen Quality Cuts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F2927F-532A-784F-8A2C-74EEBB231947}"/>
              </a:ext>
            </a:extLst>
          </p:cNvPr>
          <p:cNvSpPr txBox="1"/>
          <p:nvPr/>
        </p:nvSpPr>
        <p:spPr>
          <a:xfrm>
            <a:off x="510987" y="514187"/>
            <a:ext cx="8827746" cy="50552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="1" u="sng" dirty="0">
              <a:solidFill>
                <a:srgbClr val="7030A0"/>
              </a:solidFill>
            </a:endParaRPr>
          </a:p>
          <a:p>
            <a:r>
              <a:rPr lang="en-US" b="1" dirty="0"/>
              <a:t>Here are the quality cuts where we lose tracks:</a:t>
            </a:r>
          </a:p>
          <a:p>
            <a:endParaRPr lang="en-US" sz="1200" b="1" dirty="0"/>
          </a:p>
          <a:p>
            <a:pPr lvl="0"/>
            <a:r>
              <a:rPr lang="en-GB" sz="1050" dirty="0"/>
              <a:t>0.    Number of hits (total and U/V)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GB" sz="1050" dirty="0"/>
              <a:t>| u - v | hits &lt;= 4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GB" sz="1050" dirty="0"/>
              <a:t>Fraction of missed layers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GB" sz="1050" dirty="0"/>
              <a:t>Drift time 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GB" sz="1050" dirty="0"/>
              <a:t>Non failed track 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GB" sz="1050" dirty="0"/>
              <a:t>P value 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GB" sz="1050" dirty="0"/>
              <a:t>Track residuals &lt; 500 um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GB" sz="1050" dirty="0"/>
              <a:t>Track entrance x window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GB" sz="1050" dirty="0"/>
              <a:t>Track entrance y window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GB" sz="1050" dirty="0"/>
              <a:t>Non failed vertex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GB" sz="1050" dirty="0"/>
              <a:t>No volumes hit 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GB" sz="1050" dirty="0"/>
              <a:t>Vertex uncertainty R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GB" sz="1050" dirty="0"/>
              <a:t>Vertex uncertainty Y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GB" sz="1050" dirty="0"/>
              <a:t>Extrapolation distance forwards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GB" sz="1050" dirty="0"/>
              <a:t>Extrapolation distance backwards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GB" sz="1050" dirty="0"/>
              <a:t>Time difference 12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GB" sz="1050" dirty="0"/>
              <a:t>Time difference 18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GB" sz="1050" dirty="0"/>
              <a:t>Radial difference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GB" sz="1050" dirty="0"/>
              <a:t>Energy window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GB" sz="1050" dirty="0"/>
              <a:t>Positron log(E/p)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GB" sz="1050" dirty="0"/>
              <a:t>Lost muon log(E/p</a:t>
            </a:r>
            <a:r>
              <a:rPr lang="en-GB" sz="1050" dirty="0">
                <a:solidFill>
                  <a:srgbClr val="7030A0"/>
                </a:solidFill>
              </a:rPr>
              <a:t>)</a:t>
            </a:r>
          </a:p>
          <a:p>
            <a:r>
              <a:rPr lang="en-GB" dirty="0"/>
              <a:t> </a:t>
            </a:r>
          </a:p>
          <a:p>
            <a:endParaRPr lang="en-US" b="1" dirty="0">
              <a:solidFill>
                <a:srgbClr val="7030A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4" name="Picture 3" descr="A close up of text on a black surface&#10;&#10;Description automatically generated">
            <a:extLst>
              <a:ext uri="{FF2B5EF4-FFF2-40B4-BE49-F238E27FC236}">
                <a16:creationId xmlns:a16="http://schemas.microsoft.com/office/drawing/2014/main" id="{90AF960C-2DA6-3142-9586-26639C96E4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7115" y="1463336"/>
            <a:ext cx="4432592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9291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46EBD4-CBB2-7F47-9287-D089A60762FC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200633" y="887767"/>
            <a:ext cx="8742734" cy="4031139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400" b="0" dirty="0"/>
          </a:p>
          <a:p>
            <a:pPr marL="0" lvl="1" indent="0">
              <a:buNone/>
            </a:pPr>
            <a:endParaRPr lang="en-US" sz="2000" b="0" dirty="0"/>
          </a:p>
          <a:p>
            <a:pPr marL="457200" lvl="3" indent="-457200">
              <a:buFont typeface="+mj-lt"/>
              <a:buAutoNum type="arabicPeriod"/>
            </a:pPr>
            <a:endParaRPr lang="en-US" sz="800" b="0" dirty="0"/>
          </a:p>
          <a:p>
            <a:pPr marL="457200" indent="-457200">
              <a:buFont typeface="+mj-lt"/>
              <a:buAutoNum type="arabicPeriod"/>
            </a:pPr>
            <a:endParaRPr lang="en-US" sz="2400" b="0" dirty="0"/>
          </a:p>
          <a:p>
            <a:pPr marL="0" indent="0">
              <a:buNone/>
            </a:pPr>
            <a:endParaRPr lang="en-US" sz="2400" b="0" dirty="0"/>
          </a:p>
          <a:p>
            <a:pPr marL="342900" indent="-342900">
              <a:buFont typeface="+mj-lt"/>
              <a:buAutoNum type="arabicPeriod"/>
            </a:pPr>
            <a:endParaRPr lang="en-US" sz="2400" b="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2400" b="0" dirty="0">
              <a:solidFill>
                <a:schemeClr val="tx1"/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6C5416C-9739-2F46-98DD-0F89AF48D5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B53F1-911B-F745-BD66-11EC17F59F6C}" type="slidenum">
              <a:rPr lang="en-US" smtClean="0"/>
              <a:t>5</a:t>
            </a:fld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9D204E4-FBA7-CF42-923B-64634650C151}"/>
              </a:ext>
            </a:extLst>
          </p:cNvPr>
          <p:cNvSpPr/>
          <p:nvPr/>
        </p:nvSpPr>
        <p:spPr>
          <a:xfrm>
            <a:off x="5536308" y="2417360"/>
            <a:ext cx="874207" cy="4591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F3A06E8-129E-A84D-8A62-EE93024293F7}"/>
              </a:ext>
            </a:extLst>
          </p:cNvPr>
          <p:cNvSpPr/>
          <p:nvPr/>
        </p:nvSpPr>
        <p:spPr>
          <a:xfrm>
            <a:off x="6080928" y="774501"/>
            <a:ext cx="289394" cy="2434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8D878C0-EFAE-9E42-893F-A95B3986F169}"/>
              </a:ext>
            </a:extLst>
          </p:cNvPr>
          <p:cNvSpPr/>
          <p:nvPr/>
        </p:nvSpPr>
        <p:spPr>
          <a:xfrm>
            <a:off x="6171137" y="871322"/>
            <a:ext cx="874207" cy="4591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F2927F-532A-784F-8A2C-74EEBB231947}"/>
              </a:ext>
            </a:extLst>
          </p:cNvPr>
          <p:cNvSpPr txBox="1"/>
          <p:nvPr/>
        </p:nvSpPr>
        <p:spPr>
          <a:xfrm>
            <a:off x="200633" y="583665"/>
            <a:ext cx="8122023" cy="50244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="1" u="sng" dirty="0"/>
          </a:p>
          <a:p>
            <a:r>
              <a:rPr lang="en-US" sz="1200" b="1" dirty="0"/>
              <a:t> </a:t>
            </a:r>
            <a:r>
              <a:rPr lang="en-US" b="1" dirty="0">
                <a:highlight>
                  <a:srgbClr val="FFFF00"/>
                </a:highlight>
              </a:rPr>
              <a:t>Good track cuts: either quite small or too important</a:t>
            </a:r>
            <a:endParaRPr lang="en-US" sz="1200" b="1" dirty="0">
              <a:highlight>
                <a:srgbClr val="FFFF00"/>
              </a:highlight>
            </a:endParaRPr>
          </a:p>
          <a:p>
            <a:endParaRPr lang="en-US" sz="1200" b="1" dirty="0"/>
          </a:p>
          <a:p>
            <a:pPr lvl="0"/>
            <a:r>
              <a:rPr lang="en-GB" sz="1050" dirty="0"/>
              <a:t>0.    </a:t>
            </a:r>
            <a:r>
              <a:rPr lang="en-GB" sz="1050" dirty="0">
                <a:highlight>
                  <a:srgbClr val="FFFF00"/>
                </a:highlight>
              </a:rPr>
              <a:t>Number of hits (total and U/V)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GB" sz="1050" dirty="0">
                <a:highlight>
                  <a:srgbClr val="FFFF00"/>
                </a:highlight>
              </a:rPr>
              <a:t>| u - v | hits &lt;= 4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GB" sz="1050" dirty="0">
                <a:highlight>
                  <a:srgbClr val="FFFF00"/>
                </a:highlight>
              </a:rPr>
              <a:t>Fraction of missed layers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GB" sz="1050" dirty="0">
                <a:highlight>
                  <a:srgbClr val="FFFF00"/>
                </a:highlight>
              </a:rPr>
              <a:t>Drift time 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GB" sz="1050" dirty="0">
                <a:highlight>
                  <a:srgbClr val="FFFF00"/>
                </a:highlight>
              </a:rPr>
              <a:t>Non failed track 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GB" sz="1050" dirty="0">
                <a:highlight>
                  <a:srgbClr val="FFFF00"/>
                </a:highlight>
              </a:rPr>
              <a:t>P value 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GB" sz="1050" dirty="0">
                <a:highlight>
                  <a:srgbClr val="FFFF00"/>
                </a:highlight>
              </a:rPr>
              <a:t>Track residuals &lt; 500 um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GB" sz="1050" dirty="0">
                <a:highlight>
                  <a:srgbClr val="FFFF00"/>
                </a:highlight>
              </a:rPr>
              <a:t>Track entrance x window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GB" sz="1050" dirty="0">
                <a:highlight>
                  <a:srgbClr val="FFFF00"/>
                </a:highlight>
              </a:rPr>
              <a:t>Track entrance y window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GB" sz="1050" dirty="0"/>
              <a:t>Non failed vertex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GB" sz="1050" dirty="0"/>
              <a:t>No volumes hit 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GB" sz="1050" dirty="0"/>
              <a:t>Vertex uncertainty R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GB" sz="1050" dirty="0"/>
              <a:t>Vertex uncertainty Y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GB" sz="1050" dirty="0"/>
              <a:t>Extrapolation distance forwards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GB" sz="1050" dirty="0"/>
              <a:t>Extrapolation distance backwards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GB" sz="1050" dirty="0"/>
              <a:t>Time difference 12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GB" sz="1050" dirty="0"/>
              <a:t>Time difference 18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GB" sz="1050" dirty="0"/>
              <a:t>Radial difference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GB" sz="1050" dirty="0"/>
              <a:t>Energy window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GB" sz="1050" dirty="0"/>
              <a:t>Positron log(E/p)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GB" sz="1050" dirty="0"/>
              <a:t>Lost muon log(E/p)</a:t>
            </a:r>
          </a:p>
          <a:p>
            <a:r>
              <a:rPr lang="en-GB" dirty="0"/>
              <a:t> </a:t>
            </a:r>
          </a:p>
          <a:p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4" name="Picture 3" descr="A close up of text on a black surface&#10;&#10;Description automatically generated">
            <a:extLst>
              <a:ext uri="{FF2B5EF4-FFF2-40B4-BE49-F238E27FC236}">
                <a16:creationId xmlns:a16="http://schemas.microsoft.com/office/drawing/2014/main" id="{90AF960C-2DA6-3142-9586-26639C96E4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7115" y="1463336"/>
            <a:ext cx="4432592" cy="2880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A59FE34-793C-DE4D-9EFD-9AEA7B4165D7}"/>
              </a:ext>
            </a:extLst>
          </p:cNvPr>
          <p:cNvSpPr/>
          <p:nvPr/>
        </p:nvSpPr>
        <p:spPr>
          <a:xfrm>
            <a:off x="4201886" y="1730829"/>
            <a:ext cx="1524000" cy="2307771"/>
          </a:xfrm>
          <a:prstGeom prst="rect">
            <a:avLst/>
          </a:prstGeom>
          <a:solidFill>
            <a:srgbClr val="FFFF00">
              <a:alpha val="20000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630033-654E-B24A-9833-66C6EA993C2D}"/>
              </a:ext>
            </a:extLst>
          </p:cNvPr>
          <p:cNvSpPr txBox="1"/>
          <p:nvPr/>
        </p:nvSpPr>
        <p:spPr>
          <a:xfrm>
            <a:off x="1324885" y="122000"/>
            <a:ext cx="64942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Quality Cuts</a:t>
            </a:r>
          </a:p>
        </p:txBody>
      </p:sp>
    </p:spTree>
    <p:extLst>
      <p:ext uri="{BB962C8B-B14F-4D97-AF65-F5344CB8AC3E}">
        <p14:creationId xmlns:p14="http://schemas.microsoft.com/office/powerpoint/2010/main" val="11861963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46EBD4-CBB2-7F47-9287-D089A60762FC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200633" y="887767"/>
            <a:ext cx="8742734" cy="4031139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400" b="0" dirty="0"/>
          </a:p>
          <a:p>
            <a:pPr marL="0" lvl="1" indent="0">
              <a:buNone/>
            </a:pPr>
            <a:endParaRPr lang="en-US" sz="2000" b="0" dirty="0"/>
          </a:p>
          <a:p>
            <a:pPr marL="457200" lvl="3" indent="-457200">
              <a:buFont typeface="+mj-lt"/>
              <a:buAutoNum type="arabicPeriod"/>
            </a:pPr>
            <a:endParaRPr lang="en-US" sz="800" b="0" dirty="0"/>
          </a:p>
          <a:p>
            <a:pPr marL="457200" indent="-457200">
              <a:buFont typeface="+mj-lt"/>
              <a:buAutoNum type="arabicPeriod"/>
            </a:pPr>
            <a:endParaRPr lang="en-US" sz="2400" b="0" dirty="0"/>
          </a:p>
          <a:p>
            <a:pPr marL="0" indent="0">
              <a:buNone/>
            </a:pPr>
            <a:endParaRPr lang="en-US" sz="2400" b="0" dirty="0"/>
          </a:p>
          <a:p>
            <a:pPr marL="342900" indent="-342900">
              <a:buFont typeface="+mj-lt"/>
              <a:buAutoNum type="arabicPeriod"/>
            </a:pPr>
            <a:endParaRPr lang="en-US" sz="2400" b="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2400" b="0" dirty="0">
              <a:solidFill>
                <a:schemeClr val="tx1"/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6C5416C-9739-2F46-98DD-0F89AF48D5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B53F1-911B-F745-BD66-11EC17F59F6C}" type="slidenum">
              <a:rPr lang="en-US" smtClean="0"/>
              <a:t>6</a:t>
            </a:fld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9D204E4-FBA7-CF42-923B-64634650C151}"/>
              </a:ext>
            </a:extLst>
          </p:cNvPr>
          <p:cNvSpPr/>
          <p:nvPr/>
        </p:nvSpPr>
        <p:spPr>
          <a:xfrm>
            <a:off x="5536308" y="2417360"/>
            <a:ext cx="874207" cy="4591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F3A06E8-129E-A84D-8A62-EE93024293F7}"/>
              </a:ext>
            </a:extLst>
          </p:cNvPr>
          <p:cNvSpPr/>
          <p:nvPr/>
        </p:nvSpPr>
        <p:spPr>
          <a:xfrm>
            <a:off x="6080928" y="774501"/>
            <a:ext cx="289394" cy="2434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8D878C0-EFAE-9E42-893F-A95B3986F169}"/>
              </a:ext>
            </a:extLst>
          </p:cNvPr>
          <p:cNvSpPr/>
          <p:nvPr/>
        </p:nvSpPr>
        <p:spPr>
          <a:xfrm>
            <a:off x="6171137" y="871322"/>
            <a:ext cx="874207" cy="4591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F2927F-532A-784F-8A2C-74EEBB231947}"/>
              </a:ext>
            </a:extLst>
          </p:cNvPr>
          <p:cNvSpPr txBox="1"/>
          <p:nvPr/>
        </p:nvSpPr>
        <p:spPr>
          <a:xfrm>
            <a:off x="200633" y="583665"/>
            <a:ext cx="8122023" cy="50244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="1" u="sng" dirty="0"/>
          </a:p>
          <a:p>
            <a:r>
              <a:rPr lang="en-US" b="1" dirty="0">
                <a:highlight>
                  <a:srgbClr val="FFFF00"/>
                </a:highlight>
              </a:rPr>
              <a:t>Good vertex cuts: were never switched on anyway</a:t>
            </a:r>
          </a:p>
          <a:p>
            <a:endParaRPr lang="en-US" sz="1200" b="1" dirty="0"/>
          </a:p>
          <a:p>
            <a:pPr lvl="0"/>
            <a:r>
              <a:rPr lang="en-GB" sz="1050" dirty="0"/>
              <a:t>0.    Number of hits (total and U/V)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GB" sz="1050" dirty="0"/>
              <a:t>| u - v | hits &lt;= 4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GB" sz="1050" dirty="0"/>
              <a:t>Fraction of missed layers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GB" sz="1050" dirty="0"/>
              <a:t>Drift time 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GB" sz="1050" dirty="0"/>
              <a:t>Non failed track 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GB" sz="1050" dirty="0"/>
              <a:t>P value 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GB" sz="1050" dirty="0"/>
              <a:t>Track residuals &lt; 500 um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GB" sz="1050" dirty="0"/>
              <a:t>Track entrance x window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GB" sz="1050" dirty="0"/>
              <a:t>Track entrance y window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GB" sz="1050" dirty="0">
                <a:highlight>
                  <a:srgbClr val="FFFF00"/>
                </a:highlight>
              </a:rPr>
              <a:t>Non failed vertex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GB" sz="1050" dirty="0">
                <a:highlight>
                  <a:srgbClr val="FFFF00"/>
                </a:highlight>
              </a:rPr>
              <a:t>No volumes hit 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GB" sz="1050" dirty="0">
                <a:highlight>
                  <a:srgbClr val="FFFF00"/>
                </a:highlight>
              </a:rPr>
              <a:t>Vertex uncertainty R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GB" sz="1050" dirty="0">
                <a:highlight>
                  <a:srgbClr val="FFFF00"/>
                </a:highlight>
              </a:rPr>
              <a:t>Vertex uncertainty Y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GB" sz="1050" dirty="0">
                <a:highlight>
                  <a:srgbClr val="FFFF00"/>
                </a:highlight>
              </a:rPr>
              <a:t>Extrapolation distance forwards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GB" sz="1050" dirty="0">
                <a:highlight>
                  <a:srgbClr val="FFFF00"/>
                </a:highlight>
              </a:rPr>
              <a:t>Extrapolation distance backwards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GB" sz="1050" dirty="0"/>
              <a:t>Time difference 12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GB" sz="1050" dirty="0"/>
              <a:t>Time difference 18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GB" sz="1050" dirty="0"/>
              <a:t>Radial difference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GB" sz="1050" dirty="0"/>
              <a:t>Energy window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GB" sz="1050" dirty="0"/>
              <a:t>Positron log(E/p)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GB" sz="1050" dirty="0"/>
              <a:t>Lost muon log(E/p)</a:t>
            </a:r>
          </a:p>
          <a:p>
            <a:r>
              <a:rPr lang="en-GB" dirty="0"/>
              <a:t> </a:t>
            </a:r>
          </a:p>
          <a:p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4" name="Picture 3" descr="A close up of text on a black surface&#10;&#10;Description automatically generated">
            <a:extLst>
              <a:ext uri="{FF2B5EF4-FFF2-40B4-BE49-F238E27FC236}">
                <a16:creationId xmlns:a16="http://schemas.microsoft.com/office/drawing/2014/main" id="{90AF960C-2DA6-3142-9586-26639C96E4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7115" y="1463336"/>
            <a:ext cx="4432592" cy="2880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6FD060E-C735-4A4A-A996-2F0F3C9BC45B}"/>
              </a:ext>
            </a:extLst>
          </p:cNvPr>
          <p:cNvSpPr txBox="1"/>
          <p:nvPr/>
        </p:nvSpPr>
        <p:spPr>
          <a:xfrm>
            <a:off x="646812" y="1463336"/>
            <a:ext cx="148723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100" b="1" dirty="0">
              <a:highlight>
                <a:srgbClr val="FFFF00"/>
              </a:highlight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E4E44E7-1B42-3646-A1A8-0F5D676D3ABA}"/>
              </a:ext>
            </a:extLst>
          </p:cNvPr>
          <p:cNvSpPr/>
          <p:nvPr/>
        </p:nvSpPr>
        <p:spPr>
          <a:xfrm>
            <a:off x="5715000" y="1732127"/>
            <a:ext cx="1005870" cy="2307771"/>
          </a:xfrm>
          <a:prstGeom prst="rect">
            <a:avLst/>
          </a:prstGeom>
          <a:solidFill>
            <a:srgbClr val="FFFF00">
              <a:alpha val="20000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3C9881F-0800-9846-9DE4-0DE409AED496}"/>
              </a:ext>
            </a:extLst>
          </p:cNvPr>
          <p:cNvSpPr txBox="1"/>
          <p:nvPr/>
        </p:nvSpPr>
        <p:spPr>
          <a:xfrm>
            <a:off x="1324885" y="122000"/>
            <a:ext cx="64942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Quality Cuts</a:t>
            </a:r>
          </a:p>
        </p:txBody>
      </p:sp>
    </p:spTree>
    <p:extLst>
      <p:ext uri="{BB962C8B-B14F-4D97-AF65-F5344CB8AC3E}">
        <p14:creationId xmlns:p14="http://schemas.microsoft.com/office/powerpoint/2010/main" val="25649021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46EBD4-CBB2-7F47-9287-D089A60762FC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200633" y="887767"/>
            <a:ext cx="8742734" cy="4031139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400" b="0" dirty="0"/>
          </a:p>
          <a:p>
            <a:pPr marL="0" lvl="1" indent="0">
              <a:buNone/>
            </a:pPr>
            <a:endParaRPr lang="en-US" sz="2000" b="0" dirty="0"/>
          </a:p>
          <a:p>
            <a:pPr marL="457200" lvl="3" indent="-457200">
              <a:buFont typeface="+mj-lt"/>
              <a:buAutoNum type="arabicPeriod"/>
            </a:pPr>
            <a:endParaRPr lang="en-US" sz="800" b="0" dirty="0"/>
          </a:p>
          <a:p>
            <a:pPr marL="457200" indent="-457200">
              <a:buFont typeface="+mj-lt"/>
              <a:buAutoNum type="arabicPeriod"/>
            </a:pPr>
            <a:endParaRPr lang="en-US" sz="2400" b="0" dirty="0"/>
          </a:p>
          <a:p>
            <a:pPr marL="0" indent="0">
              <a:buNone/>
            </a:pPr>
            <a:endParaRPr lang="en-US" sz="2400" b="0" dirty="0"/>
          </a:p>
          <a:p>
            <a:pPr marL="342900" indent="-342900">
              <a:buFont typeface="+mj-lt"/>
              <a:buAutoNum type="arabicPeriod"/>
            </a:pPr>
            <a:endParaRPr lang="en-US" sz="2400" b="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2400" b="0" dirty="0">
              <a:solidFill>
                <a:schemeClr val="tx1"/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6C5416C-9739-2F46-98DD-0F89AF48D5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B53F1-911B-F745-BD66-11EC17F59F6C}" type="slidenum">
              <a:rPr lang="en-US" smtClean="0"/>
              <a:t>7</a:t>
            </a:fld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9D204E4-FBA7-CF42-923B-64634650C151}"/>
              </a:ext>
            </a:extLst>
          </p:cNvPr>
          <p:cNvSpPr/>
          <p:nvPr/>
        </p:nvSpPr>
        <p:spPr>
          <a:xfrm>
            <a:off x="5536308" y="2417360"/>
            <a:ext cx="874207" cy="4591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F3A06E8-129E-A84D-8A62-EE93024293F7}"/>
              </a:ext>
            </a:extLst>
          </p:cNvPr>
          <p:cNvSpPr/>
          <p:nvPr/>
        </p:nvSpPr>
        <p:spPr>
          <a:xfrm>
            <a:off x="6080928" y="774501"/>
            <a:ext cx="289394" cy="2434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8D878C0-EFAE-9E42-893F-A95B3986F169}"/>
              </a:ext>
            </a:extLst>
          </p:cNvPr>
          <p:cNvSpPr/>
          <p:nvPr/>
        </p:nvSpPr>
        <p:spPr>
          <a:xfrm>
            <a:off x="6171137" y="871322"/>
            <a:ext cx="874207" cy="4591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29C833-AF6D-504E-ADF7-0E733B0F3691}"/>
              </a:ext>
            </a:extLst>
          </p:cNvPr>
          <p:cNvSpPr txBox="1"/>
          <p:nvPr/>
        </p:nvSpPr>
        <p:spPr>
          <a:xfrm>
            <a:off x="1324885" y="122000"/>
            <a:ext cx="64942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Problem: Statistics Limited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F2927F-532A-784F-8A2C-74EEBB231947}"/>
              </a:ext>
            </a:extLst>
          </p:cNvPr>
          <p:cNvSpPr txBox="1"/>
          <p:nvPr/>
        </p:nvSpPr>
        <p:spPr>
          <a:xfrm>
            <a:off x="200633" y="774501"/>
            <a:ext cx="9134458" cy="487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highlight>
                  <a:srgbClr val="FFFF00"/>
                </a:highlight>
              </a:rPr>
              <a:t>Good track-</a:t>
            </a:r>
            <a:r>
              <a:rPr lang="en-US" b="1" dirty="0" err="1">
                <a:highlight>
                  <a:srgbClr val="FFFF00"/>
                </a:highlight>
              </a:rPr>
              <a:t>calo</a:t>
            </a:r>
            <a:r>
              <a:rPr lang="en-US" b="1" dirty="0">
                <a:highlight>
                  <a:srgbClr val="FFFF00"/>
                </a:highlight>
              </a:rPr>
              <a:t> matching cuts: energy window cut the is least important and most aggressive</a:t>
            </a:r>
          </a:p>
          <a:p>
            <a:endParaRPr lang="en-US" b="1" dirty="0"/>
          </a:p>
          <a:p>
            <a:r>
              <a:rPr lang="en-GB" sz="1050" dirty="0"/>
              <a:t>0.    Number of hits (total and U/V)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GB" sz="1050" dirty="0"/>
              <a:t>| u - v | hits &lt;= 4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GB" sz="1050" dirty="0"/>
              <a:t>Fraction of missed layers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GB" sz="1050" dirty="0"/>
              <a:t>Drift time 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GB" sz="1050" dirty="0"/>
              <a:t>Non failed track 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GB" sz="1050" dirty="0"/>
              <a:t>P value 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GB" sz="1050" dirty="0"/>
              <a:t>Track residuals &lt; 500 um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GB" sz="1050" dirty="0"/>
              <a:t>Track entrance x window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GB" sz="1050" dirty="0"/>
              <a:t>Track entrance y window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GB" sz="1050" dirty="0"/>
              <a:t>Non failed vertex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GB" sz="1050" dirty="0"/>
              <a:t>No volumes hit 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GB" sz="1050" dirty="0"/>
              <a:t>Vertex uncertainty R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GB" sz="1050" dirty="0"/>
              <a:t>Vertex uncertainty Y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GB" sz="1050" dirty="0"/>
              <a:t>Extrapolation distance forwards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GB" sz="1050" dirty="0"/>
              <a:t>Extrapolation distance backwards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GB" sz="1050" dirty="0">
                <a:highlight>
                  <a:srgbClr val="FFFF00"/>
                </a:highlight>
              </a:rPr>
              <a:t>Time difference 12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GB" sz="1050" dirty="0">
                <a:highlight>
                  <a:srgbClr val="FFFF00"/>
                </a:highlight>
              </a:rPr>
              <a:t>Time difference 18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GB" sz="1050" dirty="0">
                <a:highlight>
                  <a:srgbClr val="FFFF00"/>
                </a:highlight>
              </a:rPr>
              <a:t>Radial difference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GB" sz="1050" dirty="0">
                <a:highlight>
                  <a:srgbClr val="FF0000"/>
                </a:highlight>
              </a:rPr>
              <a:t>Energy window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GB" sz="1050" dirty="0">
                <a:highlight>
                  <a:srgbClr val="FFFF00"/>
                </a:highlight>
              </a:rPr>
              <a:t>Positron log(E/p)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GB" sz="1050" dirty="0">
                <a:highlight>
                  <a:srgbClr val="FFFF00"/>
                </a:highlight>
              </a:rPr>
              <a:t>Lost muon log(E/p</a:t>
            </a:r>
            <a:r>
              <a:rPr lang="en-GB" sz="1050" dirty="0"/>
              <a:t>)</a:t>
            </a:r>
          </a:p>
          <a:p>
            <a:r>
              <a:rPr lang="en-GB" dirty="0"/>
              <a:t> </a:t>
            </a:r>
          </a:p>
          <a:p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4" name="Picture 3" descr="A close up of text on a black surface&#10;&#10;Description automatically generated">
            <a:extLst>
              <a:ext uri="{FF2B5EF4-FFF2-40B4-BE49-F238E27FC236}">
                <a16:creationId xmlns:a16="http://schemas.microsoft.com/office/drawing/2014/main" id="{90AF960C-2DA6-3142-9586-26639C96E4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7115" y="1463336"/>
            <a:ext cx="4432592" cy="2880000"/>
          </a:xfrm>
          <a:prstGeom prst="rect">
            <a:avLst/>
          </a:prstGeom>
        </p:spPr>
      </p:pic>
      <p:sp>
        <p:nvSpPr>
          <p:cNvPr id="6" name="5-Point Star 5">
            <a:extLst>
              <a:ext uri="{FF2B5EF4-FFF2-40B4-BE49-F238E27FC236}">
                <a16:creationId xmlns:a16="http://schemas.microsoft.com/office/drawing/2014/main" id="{93D7D82E-8766-FB44-A8F0-83D94EBDF28F}"/>
              </a:ext>
            </a:extLst>
          </p:cNvPr>
          <p:cNvSpPr/>
          <p:nvPr/>
        </p:nvSpPr>
        <p:spPr>
          <a:xfrm>
            <a:off x="6981406" y="2416185"/>
            <a:ext cx="637409" cy="565897"/>
          </a:xfrm>
          <a:prstGeom prst="star5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BFA315D-0D35-4E43-84E1-B5D182B22670}"/>
              </a:ext>
            </a:extLst>
          </p:cNvPr>
          <p:cNvSpPr/>
          <p:nvPr/>
        </p:nvSpPr>
        <p:spPr>
          <a:xfrm>
            <a:off x="6720869" y="1722610"/>
            <a:ext cx="1005870" cy="2307771"/>
          </a:xfrm>
          <a:prstGeom prst="rect">
            <a:avLst/>
          </a:prstGeom>
          <a:solidFill>
            <a:srgbClr val="FFFF00">
              <a:alpha val="20000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9276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46EBD4-CBB2-7F47-9287-D089A60762FC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200633" y="887767"/>
            <a:ext cx="8742734" cy="4031139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0" dirty="0"/>
              <a:t>Originally intended to get the purest possible positron sample</a:t>
            </a:r>
            <a:endParaRPr lang="en-US" sz="2000" b="0" dirty="0"/>
          </a:p>
          <a:p>
            <a:pPr marL="457200" lvl="3" indent="-457200">
              <a:buFont typeface="+mj-lt"/>
              <a:buAutoNum type="arabicPeriod"/>
            </a:pPr>
            <a:endParaRPr lang="en-US" sz="800" b="0" dirty="0"/>
          </a:p>
          <a:p>
            <a:pPr marL="457200" indent="-457200">
              <a:buFont typeface="+mj-lt"/>
              <a:buAutoNum type="arabicPeriod"/>
            </a:pPr>
            <a:endParaRPr lang="en-US" sz="2400" b="0" dirty="0"/>
          </a:p>
          <a:p>
            <a:pPr marL="0" indent="0">
              <a:buNone/>
            </a:pPr>
            <a:endParaRPr lang="en-US" sz="2400" b="0" dirty="0"/>
          </a:p>
          <a:p>
            <a:pPr marL="342900" indent="-342900">
              <a:buFont typeface="+mj-lt"/>
              <a:buAutoNum type="arabicPeriod"/>
            </a:pPr>
            <a:endParaRPr lang="en-US" sz="2400" b="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2400" b="0" dirty="0">
              <a:solidFill>
                <a:schemeClr val="tx1"/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6C5416C-9739-2F46-98DD-0F89AF48D5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B53F1-911B-F745-BD66-11EC17F59F6C}" type="slidenum">
              <a:rPr lang="en-US" smtClean="0"/>
              <a:t>8</a:t>
            </a:fld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9D204E4-FBA7-CF42-923B-64634650C151}"/>
              </a:ext>
            </a:extLst>
          </p:cNvPr>
          <p:cNvSpPr/>
          <p:nvPr/>
        </p:nvSpPr>
        <p:spPr>
          <a:xfrm>
            <a:off x="5536308" y="2417360"/>
            <a:ext cx="874207" cy="4591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29C833-AF6D-504E-ADF7-0E733B0F3691}"/>
              </a:ext>
            </a:extLst>
          </p:cNvPr>
          <p:cNvSpPr txBox="1"/>
          <p:nvPr/>
        </p:nvSpPr>
        <p:spPr>
          <a:xfrm>
            <a:off x="1324885" y="122000"/>
            <a:ext cx="64942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Energy window Cut</a:t>
            </a:r>
          </a:p>
        </p:txBody>
      </p:sp>
      <p:pic>
        <p:nvPicPr>
          <p:cNvPr id="4" name="Picture 3" descr="A pencil and paper&#10;&#10;Description automatically generated">
            <a:extLst>
              <a:ext uri="{FF2B5EF4-FFF2-40B4-BE49-F238E27FC236}">
                <a16:creationId xmlns:a16="http://schemas.microsoft.com/office/drawing/2014/main" id="{B07810B7-7B4E-684D-A14B-4D25F15C16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566" y="1814465"/>
            <a:ext cx="3878518" cy="2520000"/>
          </a:xfrm>
          <a:prstGeom prst="rect">
            <a:avLst/>
          </a:prstGeom>
        </p:spPr>
      </p:pic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F6E27AD7-3758-1B43-AD43-A4373E5E82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2398" y="1814465"/>
            <a:ext cx="3878518" cy="2520000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1F952D1-7D69-A24B-A76D-FCB6E00D9CD0}"/>
              </a:ext>
            </a:extLst>
          </p:cNvPr>
          <p:cNvCxnSpPr/>
          <p:nvPr/>
        </p:nvCxnSpPr>
        <p:spPr>
          <a:xfrm>
            <a:off x="3603171" y="1814465"/>
            <a:ext cx="15784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4097626"/>
      </p:ext>
    </p:extLst>
  </p:cSld>
  <p:clrMapOvr>
    <a:masterClrMapping/>
  </p:clrMapOvr>
</p:sld>
</file>

<file path=ppt/theme/theme1.xml><?xml version="1.0" encoding="utf-8"?>
<a:theme xmlns:a="http://schemas.openxmlformats.org/drawingml/2006/main" name="4_Custom Design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38860</TotalTime>
  <Words>737</Words>
  <Application>Microsoft Macintosh PowerPoint</Application>
  <PresentationFormat>On-screen Show (16:9)</PresentationFormat>
  <Paragraphs>311</Paragraphs>
  <Slides>22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Calibri</vt:lpstr>
      <vt:lpstr>Calibri Light</vt:lpstr>
      <vt:lpstr>Consolas</vt:lpstr>
      <vt:lpstr>4_Custom Design</vt:lpstr>
      <vt:lpstr> In Fill Gain Corrections: E/p vs Laser  Sam Grant   23th July 2019    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Clayton, Janine</dc:creator>
  <cp:lastModifiedBy>Grant, Samuel</cp:lastModifiedBy>
  <cp:revision>543</cp:revision>
  <cp:lastPrinted>2019-06-14T13:45:19Z</cp:lastPrinted>
  <dcterms:created xsi:type="dcterms:W3CDTF">2016-12-07T10:36:45Z</dcterms:created>
  <dcterms:modified xsi:type="dcterms:W3CDTF">2019-07-23T04:14:14Z</dcterms:modified>
</cp:coreProperties>
</file>